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ms-office.chartcolorstyle+xml" PartName="/ppt/charts/colors4.xml"/>
  <Override ContentType="application/vnd.ms-office.chartcolorstyle+xml" PartName="/ppt/charts/colors8.xml"/>
  <Override ContentType="application/vnd.ms-office.chartcolorstyle+xml" PartName="/ppt/charts/colors11.xml"/>
  <Override ContentType="application/vnd.ms-office.chartcolorstyle+xml" PartName="/ppt/charts/colors24.xml"/>
  <Override ContentType="application/vnd.ms-office.chartcolorstyle+xml" PartName="/ppt/charts/colors15.xml"/>
  <Override ContentType="application/vnd.ms-office.chartcolorstyle+xml" PartName="/ppt/charts/colors28.xml"/>
  <Override ContentType="application/vnd.ms-office.chartcolorstyle+xml" PartName="/ppt/charts/colors14.xml"/>
  <Override ContentType="application/vnd.ms-office.chartcolorstyle+xml" PartName="/ppt/charts/colors5.xml"/>
  <Override ContentType="application/vnd.ms-office.chartcolorstyle+xml" PartName="/ppt/charts/colors19.xml"/>
  <Override ContentType="application/vnd.ms-office.chartcolorstyle+xml" PartName="/ppt/charts/colors22.xml"/>
  <Override ContentType="application/vnd.ms-office.chartcolorstyle+xml" PartName="/ppt/charts/colors18.xml"/>
  <Override ContentType="application/vnd.ms-office.chartcolorstyle+xml" PartName="/ppt/charts/colors23.xml"/>
  <Override ContentType="application/vnd.ms-office.chartcolorstyle+xml" PartName="/ppt/charts/colors10.xml"/>
  <Override ContentType="application/vnd.ms-office.chartcolorstyle+xml" PartName="/ppt/charts/colors9.xml"/>
  <Override ContentType="application/vnd.ms-office.chartcolorstyle+xml" PartName="/ppt/charts/colors27.xml"/>
  <Override ContentType="application/vnd.ms-office.chartcolorstyle+xml" PartName="/ppt/charts/colors26.xml"/>
  <Override ContentType="application/vnd.ms-office.chartcolorstyle+xml" PartName="/ppt/charts/colors21.xml"/>
  <Override ContentType="application/vnd.ms-office.chartcolorstyle+xml" PartName="/ppt/charts/colors6.xml"/>
  <Override ContentType="application/vnd.ms-office.chartcolorstyle+xml" PartName="/ppt/charts/colors1.xml"/>
  <Override ContentType="application/vnd.ms-office.chartcolorstyle+xml" PartName="/ppt/charts/colors17.xml"/>
  <Override ContentType="application/vnd.ms-office.chartcolorstyle+xml" PartName="/ppt/charts/colors13.xml"/>
  <Override ContentType="application/vnd.ms-office.chartcolorstyle+xml" PartName="/ppt/charts/colors20.xml"/>
  <Override ContentType="application/vnd.ms-office.chartcolorstyle+xml" PartName="/ppt/charts/colors2.xml"/>
  <Override ContentType="application/vnd.ms-office.chartcolorstyle+xml" PartName="/ppt/charts/colors3.xml"/>
  <Override ContentType="application/vnd.ms-office.chartcolorstyle+xml" PartName="/ppt/charts/colors16.xml"/>
  <Override ContentType="application/vnd.ms-office.chartcolorstyle+xml" PartName="/ppt/charts/colors7.xml"/>
  <Override ContentType="application/vnd.ms-office.chartcolorstyle+xml" PartName="/ppt/charts/colors25.xml"/>
  <Override ContentType="application/vnd.ms-office.chartcolorstyle+xml" PartName="/ppt/charts/colors12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drawingml.chart+xml" PartName="/ppt/charts/chart20.xml"/>
  <Override ContentType="application/vnd.openxmlformats-officedocument.drawingml.chart+xml" PartName="/ppt/charts/chart25.xml"/>
  <Override ContentType="application/vnd.openxmlformats-officedocument.drawingml.chart+xml" PartName="/ppt/charts/chart9.xml"/>
  <Override ContentType="application/vnd.openxmlformats-officedocument.drawingml.chart+xml" PartName="/ppt/charts/chart4.xml"/>
  <Override ContentType="application/vnd.openxmlformats-officedocument.drawingml.chart+xml" PartName="/ppt/charts/chart16.xml"/>
  <Override ContentType="application/vnd.openxmlformats-officedocument.drawingml.chart+xml" PartName="/ppt/charts/chart12.xml"/>
  <Override ContentType="application/vnd.openxmlformats-officedocument.drawingml.chart+xml" PartName="/ppt/charts/chart8.xml"/>
  <Override ContentType="application/vnd.openxmlformats-officedocument.drawingml.chart+xml" PartName="/ppt/charts/chart5.xml"/>
  <Override ContentType="application/vnd.openxmlformats-officedocument.drawingml.chart+xml" PartName="/ppt/charts/chart28.xml"/>
  <Override ContentType="application/vnd.openxmlformats-officedocument.drawingml.chart+xml" PartName="/ppt/charts/chart11.xml"/>
  <Override ContentType="application/vnd.openxmlformats-officedocument.drawingml.chart+xml" PartName="/ppt/charts/chart24.xml"/>
  <Override ContentType="application/vnd.openxmlformats-officedocument.drawingml.chart+xml" PartName="/ppt/charts/chart15.xml"/>
  <Override ContentType="application/vnd.openxmlformats-officedocument.drawingml.chart+xml" PartName="/ppt/charts/chart19.xml"/>
  <Override ContentType="application/vnd.openxmlformats-officedocument.drawingml.chart+xml" PartName="/ppt/charts/chart2.xml"/>
  <Override ContentType="application/vnd.openxmlformats-officedocument.drawingml.chart+xml" PartName="/ppt/charts/chart7.xml"/>
  <Override ContentType="application/vnd.openxmlformats-officedocument.drawingml.chart+xml" PartName="/ppt/charts/chart6.xml"/>
  <Override ContentType="application/vnd.openxmlformats-officedocument.drawingml.chart+xml" PartName="/ppt/charts/chart1.xml"/>
  <Override ContentType="application/vnd.openxmlformats-officedocument.drawingml.chart+xml" PartName="/ppt/charts/chart10.xml"/>
  <Override ContentType="application/vnd.openxmlformats-officedocument.drawingml.chart+xml" PartName="/ppt/charts/chart23.xml"/>
  <Override ContentType="application/vnd.openxmlformats-officedocument.drawingml.chart+xml" PartName="/ppt/charts/chart14.xml"/>
  <Override ContentType="application/vnd.openxmlformats-officedocument.drawingml.chart+xml" PartName="/ppt/charts/chart27.xml"/>
  <Override ContentType="application/vnd.openxmlformats-officedocument.drawingml.chart+xml" PartName="/ppt/charts/chart3.xml"/>
  <Override ContentType="application/vnd.openxmlformats-officedocument.drawingml.chart+xml" PartName="/ppt/charts/chart18.xml"/>
  <Override ContentType="application/vnd.openxmlformats-officedocument.drawingml.chart+xml" PartName="/ppt/charts/chart21.xml"/>
  <Override ContentType="application/vnd.openxmlformats-officedocument.drawingml.chart+xml" PartName="/ppt/charts/chart22.xml"/>
  <Override ContentType="application/vnd.openxmlformats-officedocument.drawingml.chart+xml" PartName="/ppt/charts/chart17.xml"/>
  <Override ContentType="application/vnd.openxmlformats-officedocument.drawingml.chart+xml" PartName="/ppt/charts/chart26.xml"/>
  <Override ContentType="application/vnd.openxmlformats-officedocument.drawingml.chart+xml" PartName="/ppt/charts/chart13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themeOverride+xml" PartName="/ppt/theme/themeOverride3.xml"/>
  <Override ContentType="application/vnd.openxmlformats-officedocument.themeOverride+xml" PartName="/ppt/theme/themeOverride8.xml"/>
  <Override ContentType="application/vnd.openxmlformats-officedocument.themeOverride+xml" PartName="/ppt/theme/themeOverride20.xml"/>
  <Override ContentType="application/vnd.openxmlformats-officedocument.themeOverride+xml" PartName="/ppt/theme/themeOverride12.xml"/>
  <Override ContentType="application/vnd.openxmlformats-officedocument.themeOverride+xml" PartName="/ppt/theme/themeOverride25.xml"/>
  <Override ContentType="application/vnd.openxmlformats-officedocument.themeOverride+xml" PartName="/ppt/theme/themeOverride16.xml"/>
  <Override ContentType="application/vnd.openxmlformats-officedocument.themeOverride+xml" PartName="/ppt/theme/themeOverride2.xml"/>
  <Override ContentType="application/vnd.openxmlformats-officedocument.themeOverride+xml" PartName="/ppt/theme/themeOverride9.xml"/>
  <Override ContentType="application/vnd.openxmlformats-officedocument.themeOverride+xml" PartName="/ppt/theme/themeOverride10.xml"/>
  <Override ContentType="application/vnd.openxmlformats-officedocument.themeOverride+xml" PartName="/ppt/theme/themeOverride11.xml"/>
  <Override ContentType="application/vnd.openxmlformats-officedocument.themeOverride+xml" PartName="/ppt/theme/themeOverride1.xml"/>
  <Override ContentType="application/vnd.openxmlformats-officedocument.themeOverride+xml" PartName="/ppt/theme/themeOverride24.xml"/>
  <Override ContentType="application/vnd.openxmlformats-officedocument.themeOverride+xml" PartName="/ppt/theme/themeOverride15.xml"/>
  <Override ContentType="application/vnd.openxmlformats-officedocument.themeOverride+xml" PartName="/ppt/theme/themeOverride28.xml"/>
  <Override ContentType="application/vnd.openxmlformats-officedocument.themeOverride+xml" PartName="/ppt/theme/themeOverride19.xml"/>
  <Override ContentType="application/vnd.openxmlformats-officedocument.themeOverride+xml" PartName="/ppt/theme/themeOverride22.xml"/>
  <Override ContentType="application/vnd.openxmlformats-officedocument.themeOverride+xml" PartName="/ppt/theme/themeOverride5.xml"/>
  <Override ContentType="application/vnd.openxmlformats-officedocument.themeOverride+xml" PartName="/ppt/theme/themeOverride6.xml"/>
  <Override ContentType="application/vnd.openxmlformats-officedocument.themeOverride+xml" PartName="/ppt/theme/themeOverride23.xml"/>
  <Override ContentType="application/vnd.openxmlformats-officedocument.themeOverride+xml" PartName="/ppt/theme/themeOverride18.xml"/>
  <Override ContentType="application/vnd.openxmlformats-officedocument.themeOverride+xml" PartName="/ppt/theme/themeOverride27.xml"/>
  <Override ContentType="application/vnd.openxmlformats-officedocument.themeOverride+xml" PartName="/ppt/theme/themeOverride14.xml"/>
  <Override ContentType="application/vnd.openxmlformats-officedocument.themeOverride+xml" PartName="/ppt/theme/themeOverride21.xml"/>
  <Override ContentType="application/vnd.openxmlformats-officedocument.themeOverride+xml" PartName="/ppt/theme/themeOverride26.xml"/>
  <Override ContentType="application/vnd.openxmlformats-officedocument.themeOverride+xml" PartName="/ppt/theme/themeOverride4.xml"/>
  <Override ContentType="application/vnd.openxmlformats-officedocument.themeOverride+xml" PartName="/ppt/theme/themeOverride7.xml"/>
  <Override ContentType="application/vnd.openxmlformats-officedocument.themeOverride+xml" PartName="/ppt/theme/themeOverride17.xml"/>
  <Override ContentType="application/vnd.openxmlformats-officedocument.themeOverride+xml" PartName="/ppt/theme/themeOverride13.xml"/>
  <Override ContentType="application/binary" PartName="/ppt/metadata"/>
  <Override ContentType="application/vnd.openxmlformats-officedocument.presentationml.notesMaster+xml" PartName="/ppt/notesMasters/notesMaster1.xml"/>
  <Override ContentType="application/vnd.ms-office.chartstyle+xml" PartName="/ppt/charts/style3.xml"/>
  <Override ContentType="application/vnd.ms-office.chartstyle+xml" PartName="/ppt/charts/style8.xml"/>
  <Override ContentType="application/vnd.ms-office.chartstyle+xml" PartName="/ppt/charts/style20.xml"/>
  <Override ContentType="application/vnd.ms-office.chartstyle+xml" PartName="/ppt/charts/style12.xml"/>
  <Override ContentType="application/vnd.ms-office.chartstyle+xml" PartName="/ppt/charts/style25.xml"/>
  <Override ContentType="application/vnd.ms-office.chartstyle+xml" PartName="/ppt/charts/style16.xml"/>
  <Override ContentType="application/vnd.ms-office.chartstyle+xml" PartName="/ppt/charts/style9.xml"/>
  <Override ContentType="application/vnd.ms-office.chartstyle+xml" PartName="/ppt/charts/style4.xml"/>
  <Override ContentType="application/vnd.ms-office.chartstyle+xml" PartName="/ppt/charts/style10.xml"/>
  <Override ContentType="application/vnd.ms-office.chartstyle+xml" PartName="/ppt/charts/style11.xml"/>
  <Override ContentType="application/vnd.ms-office.chartstyle+xml" PartName="/ppt/charts/style24.xml"/>
  <Override ContentType="application/vnd.ms-office.chartstyle+xml" PartName="/ppt/charts/style15.xml"/>
  <Override ContentType="application/vnd.ms-office.chartstyle+xml" PartName="/ppt/charts/style28.xml"/>
  <Override ContentType="application/vnd.ms-office.chartstyle+xml" PartName="/ppt/charts/style19.xml"/>
  <Override ContentType="application/vnd.ms-office.chartstyle+xml" PartName="/ppt/charts/style5.xml"/>
  <Override ContentType="application/vnd.ms-office.chartstyle+xml" PartName="/ppt/charts/style22.xml"/>
  <Override ContentType="application/vnd.ms-office.chartstyle+xml" PartName="/ppt/charts/style1.xml"/>
  <Override ContentType="application/vnd.ms-office.chartstyle+xml" PartName="/ppt/charts/style18.xml"/>
  <Override ContentType="application/vnd.ms-office.chartstyle+xml" PartName="/ppt/charts/style23.xml"/>
  <Override ContentType="application/vnd.ms-office.chartstyle+xml" PartName="/ppt/charts/style27.xml"/>
  <Override ContentType="application/vnd.ms-office.chartstyle+xml" PartName="/ppt/charts/style14.xml"/>
  <Override ContentType="application/vnd.ms-office.chartstyle+xml" PartName="/ppt/charts/style21.xml"/>
  <Override ContentType="application/vnd.ms-office.chartstyle+xml" PartName="/ppt/charts/style26.xml"/>
  <Override ContentType="application/vnd.ms-office.chartstyle+xml" PartName="/ppt/charts/style7.xml"/>
  <Override ContentType="application/vnd.ms-office.chartstyle+xml" PartName="/ppt/charts/style17.xml"/>
  <Override ContentType="application/vnd.ms-office.chartstyle+xml" PartName="/ppt/charts/style6.xml"/>
  <Override ContentType="application/vnd.ms-office.chartstyle+xml" PartName="/ppt/charts/style2.xml"/>
  <Override ContentType="application/vnd.ms-office.chartstyle+xml" PartName="/ppt/charts/style13.xml"/>
  <Override ContentType="application/vnd.openxmlformats-officedocument.presentationml.presProps+xml" PartName="/ppt/pres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</p:sldIdLst>
  <p:sldSz cy="6858000" cx="12192000"/>
  <p:notesSz cx="6858000" cy="9144000"/>
  <p:embeddedFontLst>
    <p:embeddedFont>
      <p:font typeface="Roboto"/>
      <p:regular r:id="rId38"/>
      <p:bold r:id="rId39"/>
      <p:italic r:id="rId40"/>
      <p:boldItalic r:id="rId4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42" roundtripDataSignature="AMtx7mi4SkWU3CdW4aph9e5bcv/CG27bV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Roboto-italic.fntdata"/><Relationship Id="rId20" Type="http://schemas.openxmlformats.org/officeDocument/2006/relationships/slide" Target="slides/slide15.xml"/><Relationship Id="rId42" Type="http://customschemas.google.com/relationships/presentationmetadata" Target="metadata"/><Relationship Id="rId41" Type="http://schemas.openxmlformats.org/officeDocument/2006/relationships/font" Target="fonts/Roboto-boldItalic.fntdata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font" Target="fonts/Roboto-bold.fntdata"/><Relationship Id="rId16" Type="http://schemas.openxmlformats.org/officeDocument/2006/relationships/slide" Target="slides/slide11.xml"/><Relationship Id="rId38" Type="http://schemas.openxmlformats.org/officeDocument/2006/relationships/font" Target="fonts/Roboto-regular.fnt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charts/_rels/chart1.xml.rels><?xml version="1.0" encoding="UTF-8" standalone="yes"?>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themeOverride" Target="../theme/themeOverride25.xml"/><Relationship Id="rId4" Type="http://schemas.openxmlformats.org/officeDocument/2006/relationships/oleObject" Target="file:///C:\Users\EliteBook%20-%208440p\Desktop\Procesamiento%20secundario%20-%20HR\Versiones%20definitivas\PAL%20final.xlsx" TargetMode="External"/></Relationships>
</file>

<file path=ppt/charts/_rels/chart10.xml.rels><?xml version="1.0" encoding="UTF-8" standalone="yes"?><Relationships xmlns="http://schemas.openxmlformats.org/package/2006/relationships"><Relationship Id="rId1" Type="http://schemas.microsoft.com/office/2011/relationships/chartStyle" Target="style10.xml"/><Relationship Id="rId2" Type="http://schemas.microsoft.com/office/2011/relationships/chartColorStyle" Target="colors10.xml"/><Relationship Id="rId3" Type="http://schemas.openxmlformats.org/officeDocument/2006/relationships/themeOverride" Target="../theme/themeOverride11.xml"/><Relationship Id="rId4" Type="http://schemas.openxmlformats.org/officeDocument/2006/relationships/oleObject" Target="file:///C:\Users\EliteBook%20-%208440p\Desktop\Procesamiento%20secundario%20-%20HR\Versiones%20definitivas\PAL%20final.xlsx" TargetMode="External"/></Relationships>
</file>

<file path=ppt/charts/_rels/chart11.xml.rels><?xml version="1.0" encoding="UTF-8" standalone="yes"?><Relationships xmlns="http://schemas.openxmlformats.org/package/2006/relationships"><Relationship Id="rId1" Type="http://schemas.microsoft.com/office/2011/relationships/chartStyle" Target="style11.xml"/><Relationship Id="rId2" Type="http://schemas.microsoft.com/office/2011/relationships/chartColorStyle" Target="colors11.xml"/><Relationship Id="rId3" Type="http://schemas.openxmlformats.org/officeDocument/2006/relationships/themeOverride" Target="../theme/themeOverride20.xml"/><Relationship Id="rId4" Type="http://schemas.openxmlformats.org/officeDocument/2006/relationships/oleObject" Target="file:///C:\Users\EliteBook%20-%208440p\Desktop\Procesamiento%20secundario%20-%20HR\Versiones%20definitivas\PAL%20final.xlsx" TargetMode="External"/></Relationships>
</file>

<file path=ppt/charts/_rels/chart12.xml.rels><?xml version="1.0" encoding="UTF-8" standalone="yes"?><Relationships xmlns="http://schemas.openxmlformats.org/package/2006/relationships"><Relationship Id="rId1" Type="http://schemas.microsoft.com/office/2011/relationships/chartStyle" Target="style12.xml"/><Relationship Id="rId2" Type="http://schemas.microsoft.com/office/2011/relationships/chartColorStyle" Target="colors12.xml"/><Relationship Id="rId3" Type="http://schemas.openxmlformats.org/officeDocument/2006/relationships/themeOverride" Target="../theme/themeOverride21.xml"/><Relationship Id="rId4" Type="http://schemas.openxmlformats.org/officeDocument/2006/relationships/oleObject" Target="file:///C:\Users\EliteBook%20-%208440p\Desktop\Procesamiento%20secundario%20-%20HR\Versiones%20definitivas\PAL%20final.xlsx" TargetMode="External"/></Relationships>
</file>

<file path=ppt/charts/_rels/chart13.xml.rels><?xml version="1.0" encoding="UTF-8" standalone="yes"?><Relationships xmlns="http://schemas.openxmlformats.org/package/2006/relationships"><Relationship Id="rId1" Type="http://schemas.microsoft.com/office/2011/relationships/chartStyle" Target="style13.xml"/><Relationship Id="rId2" Type="http://schemas.microsoft.com/office/2011/relationships/chartColorStyle" Target="colors13.xml"/><Relationship Id="rId3" Type="http://schemas.openxmlformats.org/officeDocument/2006/relationships/themeOverride" Target="../theme/themeOverride17.xml"/><Relationship Id="rId4" Type="http://schemas.openxmlformats.org/officeDocument/2006/relationships/oleObject" Target="file:///C:\Users\EliteBook%20-%208440p\Desktop\Procesamiento%20secundario%20-%20HR\Versiones%20definitivas\PAL%20final.xlsx" TargetMode="External"/></Relationships>
</file>

<file path=ppt/charts/_rels/chart14.xml.rels><?xml version="1.0" encoding="UTF-8" standalone="yes"?><Relationships xmlns="http://schemas.openxmlformats.org/package/2006/relationships"><Relationship Id="rId1" Type="http://schemas.microsoft.com/office/2011/relationships/chartStyle" Target="style14.xml"/><Relationship Id="rId2" Type="http://schemas.microsoft.com/office/2011/relationships/chartColorStyle" Target="colors14.xml"/><Relationship Id="rId3" Type="http://schemas.openxmlformats.org/officeDocument/2006/relationships/themeOverride" Target="../theme/themeOverride16.xml"/><Relationship Id="rId4" Type="http://schemas.openxmlformats.org/officeDocument/2006/relationships/oleObject" Target="file:///C:\Users\EliteBook%20-%208440p\Desktop\Procesamiento%20secundario%20-%20HR\Versiones%20definitivas\PAL%20final.xlsx" TargetMode="External"/></Relationships>
</file>

<file path=ppt/charts/_rels/chart15.xml.rels><?xml version="1.0" encoding="UTF-8" standalone="yes"?><Relationships xmlns="http://schemas.openxmlformats.org/package/2006/relationships"><Relationship Id="rId1" Type="http://schemas.microsoft.com/office/2011/relationships/chartStyle" Target="style15.xml"/><Relationship Id="rId2" Type="http://schemas.microsoft.com/office/2011/relationships/chartColorStyle" Target="colors15.xml"/><Relationship Id="rId3" Type="http://schemas.openxmlformats.org/officeDocument/2006/relationships/themeOverride" Target="../theme/themeOverride6.xml"/><Relationship Id="rId4" Type="http://schemas.openxmlformats.org/officeDocument/2006/relationships/oleObject" Target="file:///C:\Users\EliteBook%20-%208440p\Desktop\Procesamiento%20secundario%20-%20HR\Versiones%20definitivas\PAL%20final.xlsx" TargetMode="External"/></Relationships>
</file>

<file path=ppt/charts/_rels/chart16.xml.rels><?xml version="1.0" encoding="UTF-8" standalone="yes"?><Relationships xmlns="http://schemas.openxmlformats.org/package/2006/relationships"><Relationship Id="rId1" Type="http://schemas.microsoft.com/office/2011/relationships/chartStyle" Target="style16.xml"/><Relationship Id="rId2" Type="http://schemas.microsoft.com/office/2011/relationships/chartColorStyle" Target="colors16.xml"/><Relationship Id="rId3" Type="http://schemas.openxmlformats.org/officeDocument/2006/relationships/themeOverride" Target="../theme/themeOverride13.xml"/><Relationship Id="rId4" Type="http://schemas.openxmlformats.org/officeDocument/2006/relationships/oleObject" Target="file:///C:\Users\EliteBook%20-%208440p\Desktop\Procesamiento%20secundario%20-%20HR\Versiones%20definitivas\PAL%20final.xlsx" TargetMode="External"/></Relationships>
</file>

<file path=ppt/charts/_rels/chart17.xml.rels><?xml version="1.0" encoding="UTF-8" standalone="yes"?><Relationships xmlns="http://schemas.openxmlformats.org/package/2006/relationships"><Relationship Id="rId1" Type="http://schemas.microsoft.com/office/2011/relationships/chartStyle" Target="style17.xml"/><Relationship Id="rId2" Type="http://schemas.microsoft.com/office/2011/relationships/chartColorStyle" Target="colors17.xml"/><Relationship Id="rId3" Type="http://schemas.openxmlformats.org/officeDocument/2006/relationships/themeOverride" Target="../theme/themeOverride9.xml"/><Relationship Id="rId4" Type="http://schemas.openxmlformats.org/officeDocument/2006/relationships/oleObject" Target="file:///C:\Users\EliteBook%20-%208440p\Desktop\Procesamiento%20secundario%20-%20HR\Versiones%20definitivas\PAL%20final.xlsx" TargetMode="External"/></Relationships>
</file>

<file path=ppt/charts/_rels/chart18.xml.rels><?xml version="1.0" encoding="UTF-8" standalone="yes"?><Relationships xmlns="http://schemas.openxmlformats.org/package/2006/relationships"><Relationship Id="rId1" Type="http://schemas.microsoft.com/office/2011/relationships/chartStyle" Target="style18.xml"/><Relationship Id="rId2" Type="http://schemas.microsoft.com/office/2011/relationships/chartColorStyle" Target="colors18.xml"/><Relationship Id="rId3" Type="http://schemas.openxmlformats.org/officeDocument/2006/relationships/themeOverride" Target="../theme/themeOverride28.xml"/><Relationship Id="rId4" Type="http://schemas.openxmlformats.org/officeDocument/2006/relationships/oleObject" Target="file:///C:\Users\EliteBook%20-%208440p\Desktop\Procesamiento%20secundario%20-%20HR\Versiones%20definitivas\PAL%20final.xlsx" TargetMode="External"/></Relationships>
</file>

<file path=ppt/charts/_rels/chart19.xml.rels><?xml version="1.0" encoding="UTF-8" standalone="yes"?><Relationships xmlns="http://schemas.openxmlformats.org/package/2006/relationships"><Relationship Id="rId1" Type="http://schemas.microsoft.com/office/2011/relationships/chartStyle" Target="style19.xml"/><Relationship Id="rId2" Type="http://schemas.microsoft.com/office/2011/relationships/chartColorStyle" Target="colors19.xml"/><Relationship Id="rId3" Type="http://schemas.openxmlformats.org/officeDocument/2006/relationships/themeOverride" Target="../theme/themeOverride12.xml"/><Relationship Id="rId4" Type="http://schemas.openxmlformats.org/officeDocument/2006/relationships/oleObject" Target="file:///C:\Users\EliteBook%20-%208440p\Desktop\Procesamiento%20secundario%20-%20HR\Versiones%20definitivas\PAL%20final.xlsx" TargetMode="External"/></Relationships>
</file>

<file path=ppt/charts/_rels/chart2.xml.rels><?xml version="1.0" encoding="UTF-8" standalone="yes"?>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themeOverride" Target="../theme/themeOverride8.xml"/><Relationship Id="rId4" Type="http://schemas.openxmlformats.org/officeDocument/2006/relationships/oleObject" Target="file:///C:\Users\EliteBook%20-%208440p\Desktop\Procesamiento%20secundario%20-%20HR\Versiones%20definitivas\PAL%20final.xlsx" TargetMode="External"/></Relationships>
</file>

<file path=ppt/charts/_rels/chart20.xml.rels><?xml version="1.0" encoding="UTF-8" standalone="yes"?><Relationships xmlns="http://schemas.openxmlformats.org/package/2006/relationships"><Relationship Id="rId1" Type="http://schemas.microsoft.com/office/2011/relationships/chartStyle" Target="style20.xml"/><Relationship Id="rId2" Type="http://schemas.microsoft.com/office/2011/relationships/chartColorStyle" Target="colors20.xml"/><Relationship Id="rId3" Type="http://schemas.openxmlformats.org/officeDocument/2006/relationships/themeOverride" Target="../theme/themeOverride4.xml"/><Relationship Id="rId4" Type="http://schemas.openxmlformats.org/officeDocument/2006/relationships/oleObject" Target="file:///C:\Users\EliteBook%20-%208440p\Desktop\Procesamiento%20secundario%20-%20HR\Versiones%20definitivas\PAL%20final.xlsx" TargetMode="External"/></Relationships>
</file>

<file path=ppt/charts/_rels/chart21.xml.rels><?xml version="1.0" encoding="UTF-8" standalone="yes"?><Relationships xmlns="http://schemas.openxmlformats.org/package/2006/relationships"><Relationship Id="rId1" Type="http://schemas.microsoft.com/office/2011/relationships/chartStyle" Target="style21.xml"/><Relationship Id="rId2" Type="http://schemas.microsoft.com/office/2011/relationships/chartColorStyle" Target="colors21.xml"/><Relationship Id="rId3" Type="http://schemas.openxmlformats.org/officeDocument/2006/relationships/themeOverride" Target="../theme/themeOverride23.xml"/><Relationship Id="rId4" Type="http://schemas.openxmlformats.org/officeDocument/2006/relationships/oleObject" Target="file:///C:\Users\EliteBook%20-%208440p\Desktop\Procesamiento%20secundario%20-%20HR\Versiones%20definitivas\PAL%20final.xlsx" TargetMode="External"/></Relationships>
</file>

<file path=ppt/charts/_rels/chart22.xml.rels><?xml version="1.0" encoding="UTF-8" standalone="yes"?><Relationships xmlns="http://schemas.openxmlformats.org/package/2006/relationships"><Relationship Id="rId1" Type="http://schemas.microsoft.com/office/2011/relationships/chartStyle" Target="style22.xml"/><Relationship Id="rId2" Type="http://schemas.microsoft.com/office/2011/relationships/chartColorStyle" Target="colors22.xml"/><Relationship Id="rId3" Type="http://schemas.openxmlformats.org/officeDocument/2006/relationships/themeOverride" Target="../theme/themeOverride19.xml"/><Relationship Id="rId4" Type="http://schemas.openxmlformats.org/officeDocument/2006/relationships/oleObject" Target="file:///C:\Users\EliteBook%20-%208440p\Desktop\Procesamiento%20secundario%20-%20HR\Versiones%20definitivas\PAL%20final.xlsx" TargetMode="External"/></Relationships>
</file>

<file path=ppt/charts/_rels/chart23.xml.rels><?xml version="1.0" encoding="UTF-8" standalone="yes"?><Relationships xmlns="http://schemas.openxmlformats.org/package/2006/relationships"><Relationship Id="rId1" Type="http://schemas.microsoft.com/office/2011/relationships/chartStyle" Target="style23.xml"/><Relationship Id="rId2" Type="http://schemas.microsoft.com/office/2011/relationships/chartColorStyle" Target="colors23.xml"/><Relationship Id="rId3" Type="http://schemas.openxmlformats.org/officeDocument/2006/relationships/themeOverride" Target="../theme/themeOverride1.xml"/><Relationship Id="rId4" Type="http://schemas.openxmlformats.org/officeDocument/2006/relationships/oleObject" Target="file:///C:\Users\EliteBook%20-%208440p\Desktop\Procesamiento%20secundario%20-%20HR\Versiones%20definitivas\PAL%20final.xlsx" TargetMode="External"/></Relationships>
</file>

<file path=ppt/charts/_rels/chart24.xml.rels><?xml version="1.0" encoding="UTF-8" standalone="yes"?><Relationships xmlns="http://schemas.openxmlformats.org/package/2006/relationships"><Relationship Id="rId1" Type="http://schemas.microsoft.com/office/2011/relationships/chartStyle" Target="style24.xml"/><Relationship Id="rId2" Type="http://schemas.microsoft.com/office/2011/relationships/chartColorStyle" Target="colors24.xml"/><Relationship Id="rId3" Type="http://schemas.openxmlformats.org/officeDocument/2006/relationships/themeOverride" Target="../theme/themeOverride5.xml"/><Relationship Id="rId4" Type="http://schemas.openxmlformats.org/officeDocument/2006/relationships/oleObject" Target="file:///C:\Users\EliteBook%20-%208440p\Desktop\Procesamiento%20secundario%20-%20HR\Versiones%20definitivas\PAL%20final.xlsx" TargetMode="External"/></Relationships>
</file>

<file path=ppt/charts/_rels/chart25.xml.rels><?xml version="1.0" encoding="UTF-8" standalone="yes"?><Relationships xmlns="http://schemas.openxmlformats.org/package/2006/relationships"><Relationship Id="rId1" Type="http://schemas.microsoft.com/office/2011/relationships/chartStyle" Target="style25.xml"/><Relationship Id="rId2" Type="http://schemas.microsoft.com/office/2011/relationships/chartColorStyle" Target="colors25.xml"/><Relationship Id="rId3" Type="http://schemas.openxmlformats.org/officeDocument/2006/relationships/themeOverride" Target="../theme/themeOverride22.xml"/><Relationship Id="rId4" Type="http://schemas.openxmlformats.org/officeDocument/2006/relationships/oleObject" Target="file:///C:\Users\EliteBook%20-%208440p\Desktop\Procesamiento%20secundario%20-%20HR\Versiones%20definitivas\PAL%20final.xlsx" TargetMode="External"/></Relationships>
</file>

<file path=ppt/charts/_rels/chart26.xml.rels><?xml version="1.0" encoding="UTF-8" standalone="yes"?><Relationships xmlns="http://schemas.openxmlformats.org/package/2006/relationships"><Relationship Id="rId1" Type="http://schemas.microsoft.com/office/2011/relationships/chartStyle" Target="style26.xml"/><Relationship Id="rId2" Type="http://schemas.microsoft.com/office/2011/relationships/chartColorStyle" Target="colors26.xml"/><Relationship Id="rId3" Type="http://schemas.openxmlformats.org/officeDocument/2006/relationships/themeOverride" Target="../theme/themeOverride15.xml"/><Relationship Id="rId4" Type="http://schemas.openxmlformats.org/officeDocument/2006/relationships/oleObject" Target="file:///C:\Users\EliteBook%20-%208440p\Desktop\Procesamiento%20secundario%20-%20HR\Versiones%20definitivas\PAL%20final.xlsx" TargetMode="External"/></Relationships>
</file>

<file path=ppt/charts/_rels/chart27.xml.rels><?xml version="1.0" encoding="UTF-8" standalone="yes"?><Relationships xmlns="http://schemas.openxmlformats.org/package/2006/relationships"><Relationship Id="rId1" Type="http://schemas.microsoft.com/office/2011/relationships/chartStyle" Target="style27.xml"/><Relationship Id="rId2" Type="http://schemas.microsoft.com/office/2011/relationships/chartColorStyle" Target="colors27.xml"/><Relationship Id="rId3" Type="http://schemas.openxmlformats.org/officeDocument/2006/relationships/themeOverride" Target="../theme/themeOverride26.xml"/><Relationship Id="rId4" Type="http://schemas.openxmlformats.org/officeDocument/2006/relationships/oleObject" Target="file:///C:\Users\EliteBook%20-%208440p\Desktop\Procesamiento%20secundario%20-%20HR\Versiones%20definitivas\PAL%20final.xlsx" TargetMode="External"/></Relationships>
</file>

<file path=ppt/charts/_rels/chart28.xml.rels><?xml version="1.0" encoding="UTF-8" standalone="yes"?><Relationships xmlns="http://schemas.openxmlformats.org/package/2006/relationships"><Relationship Id="rId1" Type="http://schemas.microsoft.com/office/2011/relationships/chartStyle" Target="style28.xml"/><Relationship Id="rId2" Type="http://schemas.microsoft.com/office/2011/relationships/chartColorStyle" Target="colors28.xml"/><Relationship Id="rId3" Type="http://schemas.openxmlformats.org/officeDocument/2006/relationships/themeOverride" Target="../theme/themeOverride24.xml"/><Relationship Id="rId4" Type="http://schemas.openxmlformats.org/officeDocument/2006/relationships/oleObject" Target="file:///C:\Users\EliteBook%20-%208440p\Desktop\Procesamiento%20secundario%20-%20HR\Versiones%20definitivas\PAL%20final.xlsx" TargetMode="External"/></Relationships>
</file>

<file path=ppt/charts/_rels/chart3.xml.rels><?xml version="1.0" encoding="UTF-8" standalone="yes"?><Relationships xmlns="http://schemas.openxmlformats.org/package/2006/relationships"><Relationship Id="rId1" Type="http://schemas.microsoft.com/office/2011/relationships/chartStyle" Target="style3.xml"/><Relationship Id="rId2" Type="http://schemas.microsoft.com/office/2011/relationships/chartColorStyle" Target="colors3.xml"/><Relationship Id="rId3" Type="http://schemas.openxmlformats.org/officeDocument/2006/relationships/themeOverride" Target="../theme/themeOverride27.xml"/><Relationship Id="rId4" Type="http://schemas.openxmlformats.org/officeDocument/2006/relationships/oleObject" Target="file:///C:\Users\EliteBook%20-%208440p\Desktop\Procesamiento%20secundario%20-%20HR\Versiones%20definitivas\PAL%20final.xlsx" TargetMode="External"/></Relationships>
</file>

<file path=ppt/charts/_rels/chart4.xml.rels><?xml version="1.0" encoding="UTF-8" standalone="yes"?><Relationships xmlns="http://schemas.openxmlformats.org/package/2006/relationships"><Relationship Id="rId1" Type="http://schemas.microsoft.com/office/2011/relationships/chartStyle" Target="style4.xml"/><Relationship Id="rId2" Type="http://schemas.microsoft.com/office/2011/relationships/chartColorStyle" Target="colors4.xml"/><Relationship Id="rId3" Type="http://schemas.openxmlformats.org/officeDocument/2006/relationships/themeOverride" Target="../theme/themeOverride2.xml"/><Relationship Id="rId4" Type="http://schemas.openxmlformats.org/officeDocument/2006/relationships/oleObject" Target="file:///C:\Users\EliteBook%20-%208440p\Desktop\Procesamiento%20secundario%20-%20HR\Versiones%20definitivas\PAL%20final.xlsx" TargetMode="External"/></Relationships>
</file>

<file path=ppt/charts/_rels/chart5.xml.rels><?xml version="1.0" encoding="UTF-8" standalone="yes"?><Relationships xmlns="http://schemas.openxmlformats.org/package/2006/relationships"><Relationship Id="rId1" Type="http://schemas.microsoft.com/office/2011/relationships/chartStyle" Target="style5.xml"/><Relationship Id="rId2" Type="http://schemas.microsoft.com/office/2011/relationships/chartColorStyle" Target="colors5.xml"/><Relationship Id="rId3" Type="http://schemas.openxmlformats.org/officeDocument/2006/relationships/themeOverride" Target="../theme/themeOverride10.xml"/><Relationship Id="rId4" Type="http://schemas.openxmlformats.org/officeDocument/2006/relationships/oleObject" Target="file:///C:\Users\EliteBook%20-%208440p\Desktop\Procesamiento%20secundario%20-%20HR\Versiones%20definitivas\PAL%20final.xlsx" TargetMode="External"/></Relationships>
</file>

<file path=ppt/charts/_rels/chart6.xml.rels><?xml version="1.0" encoding="UTF-8" standalone="yes"?><Relationships xmlns="http://schemas.openxmlformats.org/package/2006/relationships"><Relationship Id="rId1" Type="http://schemas.microsoft.com/office/2011/relationships/chartStyle" Target="style6.xml"/><Relationship Id="rId2" Type="http://schemas.microsoft.com/office/2011/relationships/chartColorStyle" Target="colors6.xml"/><Relationship Id="rId3" Type="http://schemas.openxmlformats.org/officeDocument/2006/relationships/themeOverride" Target="../theme/themeOverride7.xml"/><Relationship Id="rId4" Type="http://schemas.openxmlformats.org/officeDocument/2006/relationships/oleObject" Target="file:///C:\Users\EliteBook%20-%208440p\Desktop\Procesamiento%20secundario%20-%20HR\Versiones%20definitivas\PAL%20final.xlsx" TargetMode="External"/></Relationships>
</file>

<file path=ppt/charts/_rels/chart7.xml.rels><?xml version="1.0" encoding="UTF-8" standalone="yes"?><Relationships xmlns="http://schemas.openxmlformats.org/package/2006/relationships"><Relationship Id="rId1" Type="http://schemas.microsoft.com/office/2011/relationships/chartStyle" Target="style7.xml"/><Relationship Id="rId2" Type="http://schemas.microsoft.com/office/2011/relationships/chartColorStyle" Target="colors7.xml"/><Relationship Id="rId3" Type="http://schemas.openxmlformats.org/officeDocument/2006/relationships/themeOverride" Target="../theme/themeOverride18.xml"/><Relationship Id="rId4" Type="http://schemas.openxmlformats.org/officeDocument/2006/relationships/oleObject" Target="file:///C:\Users\EliteBook%20-%208440p\Desktop\Procesamiento%20secundario%20-%20HR\Versiones%20definitivas\PAL%20final.xlsx" TargetMode="External"/></Relationships>
</file>

<file path=ppt/charts/_rels/chart8.xml.rels><?xml version="1.0" encoding="UTF-8" standalone="yes"?><Relationships xmlns="http://schemas.openxmlformats.org/package/2006/relationships"><Relationship Id="rId1" Type="http://schemas.microsoft.com/office/2011/relationships/chartStyle" Target="style8.xml"/><Relationship Id="rId2" Type="http://schemas.microsoft.com/office/2011/relationships/chartColorStyle" Target="colors8.xml"/><Relationship Id="rId3" Type="http://schemas.openxmlformats.org/officeDocument/2006/relationships/themeOverride" Target="../theme/themeOverride3.xml"/><Relationship Id="rId4" Type="http://schemas.openxmlformats.org/officeDocument/2006/relationships/oleObject" Target="file:///C:\Users\EliteBook%20-%208440p\Desktop\Procesamiento%20secundario%20-%20HR\Versiones%20definitivas\PAL%20final.xlsx" TargetMode="External"/></Relationships>
</file>

<file path=ppt/charts/_rels/chart9.xml.rels><?xml version="1.0" encoding="UTF-8" standalone="yes"?><Relationships xmlns="http://schemas.openxmlformats.org/package/2006/relationships"><Relationship Id="rId1" Type="http://schemas.microsoft.com/office/2011/relationships/chartStyle" Target="style9.xml"/><Relationship Id="rId2" Type="http://schemas.microsoft.com/office/2011/relationships/chartColorStyle" Target="colors9.xml"/><Relationship Id="rId3" Type="http://schemas.openxmlformats.org/officeDocument/2006/relationships/themeOverride" Target="../theme/themeOverride14.xml"/><Relationship Id="rId4" Type="http://schemas.openxmlformats.org/officeDocument/2006/relationships/oleObject" Target="file:///C:\Users\EliteBook%20-%208440p\Desktop\Procesamiento%20secundario%20-%20HR\Versiones%20definitivas\PAL%20fina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63D6-4ED2-A817-9F15B274074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63D6-4ED2-A817-9F15B274074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63D6-4ED2-A817-9F15B274074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63D6-4ED2-A817-9F15B2740746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1'!$B$159:$B$162</c:f>
              <c:strCache>
                <c:ptCount val="4"/>
                <c:pt idx="0">
                  <c:v>Muy de acuerdo</c:v>
                </c:pt>
                <c:pt idx="1">
                  <c:v>De acuerdo</c:v>
                </c:pt>
                <c:pt idx="2">
                  <c:v>Relativamente en desacuerdo</c:v>
                </c:pt>
                <c:pt idx="3">
                  <c:v>En desacuerdo</c:v>
                </c:pt>
              </c:strCache>
            </c:strRef>
          </c:cat>
          <c:val>
            <c:numRef>
              <c:f>'Respuestas de formulario 1'!$C$159:$C$162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5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3D6-4ED2-A817-9F15B2740746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C61A-4BF6-981E-81503628968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C61A-4BF6-981E-81503628968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C61A-4BF6-981E-81503628968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C61A-4BF6-981E-81503628968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C61A-4BF6-981E-815036289685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1'!$B$245:$B$249</c:f>
              <c:strCache>
                <c:ptCount val="5"/>
                <c:pt idx="0">
                  <c:v>Puedo recordar y comprendo bien las  7 líneas fuerza</c:v>
                </c:pt>
                <c:pt idx="1">
                  <c:v>Puedo recordar y comprendo bien al menos 5 de las líneas fuerza</c:v>
                </c:pt>
                <c:pt idx="2">
                  <c:v>Puedo recordar y comprendo bien al menos 3 de las líneas fuerza</c:v>
                </c:pt>
                <c:pt idx="3">
                  <c:v>No recuerdo con claridad y/o no estoy segura(o) de comprender bien las líneas fuerza</c:v>
                </c:pt>
                <c:pt idx="4">
                  <c:v>Aún no recibo capacitación sobre las Líneas Fuerza, no las conozco</c:v>
                </c:pt>
              </c:strCache>
            </c:strRef>
          </c:cat>
          <c:val>
            <c:numRef>
              <c:f>'Respuestas de formulario 1'!$C$245:$C$249</c:f>
              <c:numCache>
                <c:formatCode>General</c:formatCode>
                <c:ptCount val="5"/>
                <c:pt idx="0">
                  <c:v>4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61A-4BF6-981E-815036289685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3.2. El </a:t>
            </a:r>
            <a:r>
              <a:rPr lang="es-MX" sz="1600" b="1" dirty="0" err="1"/>
              <a:t>socioconstructivismo</a:t>
            </a:r>
            <a:r>
              <a:rPr lang="es-MX" sz="1600" b="1" dirty="0"/>
              <a:t> y la pedagogía crítica liberadora constituyen el núcleo del enfoque pedagógico de nuestro Modelo Educativo. ¿En qué medida consideras que nuestras prácticas educativas están alineadas a dicho enfoque?</a:t>
            </a:r>
          </a:p>
        </c:rich>
      </c:tx>
      <c:layout>
        <c:manualLayout>
          <c:xMode val="edge"/>
          <c:yMode val="edge"/>
          <c:x val="0.1039000464583185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1'!$C$252</c:f>
              <c:strCache>
                <c:ptCount val="1"/>
                <c:pt idx="0">
                  <c:v>Completamente alineadas a éste enfoque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1'!$C$253:$C$254</c:f>
              <c:numCache>
                <c:formatCode>General</c:formatCode>
                <c:ptCount val="2"/>
                <c:pt idx="0">
                  <c:v>1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00-425A-9F2D-9C8F72AE45B9}"/>
            </c:ext>
          </c:extLst>
        </c:ser>
        <c:ser>
          <c:idx val="1"/>
          <c:order val="1"/>
          <c:tx>
            <c:strRef>
              <c:f>'Respuestas de formulario 1'!$D$252</c:f>
              <c:strCache>
                <c:ptCount val="1"/>
                <c:pt idx="0">
                  <c:v>Más o menos alineadas a este enfoque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1'!$D$253:$D$254</c:f>
              <c:numCache>
                <c:formatCode>General</c:formatCode>
                <c:ptCount val="2"/>
                <c:pt idx="0">
                  <c:v>4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900-425A-9F2D-9C8F72AE45B9}"/>
            </c:ext>
          </c:extLst>
        </c:ser>
        <c:ser>
          <c:idx val="2"/>
          <c:order val="2"/>
          <c:tx>
            <c:strRef>
              <c:f>'Respuestas de formulario 1'!$E$252</c:f>
              <c:strCache>
                <c:ptCount val="1"/>
                <c:pt idx="0">
                  <c:v>Sólo parcialmente alineadas a este enfoque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1'!$E$253:$E$254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900-425A-9F2D-9C8F72AE45B9}"/>
            </c:ext>
          </c:extLst>
        </c:ser>
        <c:ser>
          <c:idx val="3"/>
          <c:order val="3"/>
          <c:tx>
            <c:strRef>
              <c:f>'Respuestas de formulario 1'!$F$252</c:f>
              <c:strCache>
                <c:ptCount val="1"/>
                <c:pt idx="0">
                  <c:v>No siguen este enfoque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1'!$F$253:$F$254</c:f>
              <c:numCache>
                <c:formatCode>General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900-425A-9F2D-9C8F72AE45B9}"/>
            </c:ext>
          </c:extLst>
        </c:ser>
        <c:ser>
          <c:idx val="4"/>
          <c:order val="4"/>
          <c:tx>
            <c:strRef>
              <c:f>'Respuestas de formulario 1'!$G$252</c:f>
              <c:strCache>
                <c:ptCount val="1"/>
                <c:pt idx="0">
                  <c:v>Desconozco en qué consiste este enfoque pedagògico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1'!$G$253:$G$254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900-425A-9F2D-9C8F72AE45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3776831"/>
        <c:axId val="73777247"/>
      </c:barChart>
      <c:catAx>
        <c:axId val="7377683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3777247"/>
        <c:crosses val="autoZero"/>
        <c:auto val="1"/>
        <c:lblAlgn val="ctr"/>
        <c:lblOffset val="100"/>
        <c:noMultiLvlLbl val="0"/>
      </c:catAx>
      <c:valAx>
        <c:axId val="737772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37768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3.2. Los siguientes son los cuatro principios pedagógicos de nuestro modelo educativo</a:t>
            </a:r>
            <a:r>
              <a:rPr lang="es-MX" sz="1400" b="1" i="0" u="none" strike="noStrike" baseline="0" dirty="0">
                <a:effectLst/>
              </a:rPr>
              <a:t>. </a:t>
            </a:r>
            <a:r>
              <a:rPr lang="es-ES" sz="1600" b="1" i="0" u="none" strike="noStrike" baseline="0" dirty="0">
                <a:effectLst/>
              </a:rPr>
              <a:t>¿Qué tanto están cada uno de estos principios incorporados en forma óptima en nuestra práctica educativa?</a:t>
            </a:r>
            <a:r>
              <a:rPr lang="es-MX" sz="1600" b="1" i="0" u="none" strike="noStrike" baseline="0" dirty="0">
                <a:effectLst/>
              </a:rPr>
              <a:t>  </a:t>
            </a:r>
            <a:endParaRPr lang="es-MX" sz="1100" b="1" dirty="0"/>
          </a:p>
        </c:rich>
      </c:tx>
      <c:layout>
        <c:manualLayout>
          <c:xMode val="edge"/>
          <c:yMode val="edge"/>
          <c:x val="0.1121755506198576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1'!$C$257</c:f>
              <c:strCache>
                <c:ptCount val="1"/>
                <c:pt idx="0">
                  <c:v>Totalmente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1'!$C$258:$C$261</c:f>
              <c:numCache>
                <c:formatCode>General</c:formatCode>
                <c:ptCount val="4"/>
                <c:pt idx="0">
                  <c:v>3</c:v>
                </c:pt>
                <c:pt idx="1">
                  <c:v>2</c:v>
                </c:pt>
                <c:pt idx="2">
                  <c:v>3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70-4BA1-B5E7-0B88BB912313}"/>
            </c:ext>
          </c:extLst>
        </c:ser>
        <c:ser>
          <c:idx val="1"/>
          <c:order val="1"/>
          <c:tx>
            <c:strRef>
              <c:f>'Respuestas de formulario 1'!$D$257</c:f>
              <c:strCache>
                <c:ptCount val="1"/>
                <c:pt idx="0">
                  <c:v>En buena medida, en su mayor parte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1'!$D$258:$D$261</c:f>
              <c:numCache>
                <c:formatCode>General</c:formatCode>
                <c:ptCount val="4"/>
                <c:pt idx="0">
                  <c:v>4</c:v>
                </c:pt>
                <c:pt idx="1">
                  <c:v>5</c:v>
                </c:pt>
                <c:pt idx="2">
                  <c:v>4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70-4BA1-B5E7-0B88BB912313}"/>
            </c:ext>
          </c:extLst>
        </c:ser>
        <c:ser>
          <c:idx val="2"/>
          <c:order val="2"/>
          <c:tx>
            <c:strRef>
              <c:f>'Respuestas de formulario 1'!$E$257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1'!$E$258:$E$261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870-4BA1-B5E7-0B88BB912313}"/>
            </c:ext>
          </c:extLst>
        </c:ser>
        <c:ser>
          <c:idx val="3"/>
          <c:order val="3"/>
          <c:tx>
            <c:strRef>
              <c:f>'Respuestas de formulario 1'!$F$257</c:f>
              <c:strCache>
                <c:ptCount val="1"/>
                <c:pt idx="0">
                  <c:v>En poca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1'!$F$258:$F$261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870-4BA1-B5E7-0B88BB912313}"/>
            </c:ext>
          </c:extLst>
        </c:ser>
        <c:ser>
          <c:idx val="4"/>
          <c:order val="4"/>
          <c:tx>
            <c:strRef>
              <c:f>'Respuestas de formulario 1'!$G$257</c:f>
              <c:strCache>
                <c:ptCount val="1"/>
                <c:pt idx="0">
                  <c:v>No comprendo bien alguno o varios de estos principios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1'!$G$258:$G$261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870-4BA1-B5E7-0B88BB9123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621499151"/>
        <c:axId val="1621498735"/>
      </c:barChart>
      <c:catAx>
        <c:axId val="162149915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621498735"/>
        <c:crosses val="autoZero"/>
        <c:auto val="1"/>
        <c:lblAlgn val="ctr"/>
        <c:lblOffset val="100"/>
        <c:noMultiLvlLbl val="0"/>
      </c:catAx>
      <c:valAx>
        <c:axId val="162149873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6214991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3.3. Los siguientes son algunos de los rasgos del perfil que queremos desarrollar en nuestras facilitadoras(es). ¿En qué medida crees que tú ya los tienes desarrollados?</a:t>
            </a:r>
          </a:p>
        </c:rich>
      </c:tx>
      <c:layout>
        <c:manualLayout>
          <c:xMode val="edge"/>
          <c:yMode val="edge"/>
          <c:x val="0.1352073971278779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1'!$C$264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1'!$B$265:$B$267</c:f>
              <c:strCache>
                <c:ptCount val="3"/>
                <c:pt idx="0">
                  <c:v>Conocemos a fondo las características psicoevolutivas y el contexto de las personas a las que acompañamos</c:v>
                </c:pt>
                <c:pt idx="1">
                  <c:v>Dominamos los contenidos de nuestros programas/proyectos y seguimos aprendiendo</c:v>
                </c:pt>
                <c:pt idx="2">
                  <c:v>Somos investigadoras e investigadores apasionados y en permanente desarrollo</c:v>
                </c:pt>
              </c:strCache>
            </c:strRef>
          </c:cat>
          <c:val>
            <c:numRef>
              <c:f>'Respuestas de formulario 1'!$C$265:$C$267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87-4830-B45F-CCC506AB85A2}"/>
            </c:ext>
          </c:extLst>
        </c:ser>
        <c:ser>
          <c:idx val="1"/>
          <c:order val="1"/>
          <c:tx>
            <c:strRef>
              <c:f>'Respuestas de formulario 1'!$D$264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1'!$B$265:$B$267</c:f>
              <c:strCache>
                <c:ptCount val="3"/>
                <c:pt idx="0">
                  <c:v>Conocemos a fondo las características psicoevolutivas y el contexto de las personas a las que acompañamos</c:v>
                </c:pt>
                <c:pt idx="1">
                  <c:v>Dominamos los contenidos de nuestros programas/proyectos y seguimos aprendiendo</c:v>
                </c:pt>
                <c:pt idx="2">
                  <c:v>Somos investigadoras e investigadores apasionados y en permanente desarrollo</c:v>
                </c:pt>
              </c:strCache>
            </c:strRef>
          </c:cat>
          <c:val>
            <c:numRef>
              <c:f>'Respuestas de formulario 1'!$D$265:$D$267</c:f>
              <c:numCache>
                <c:formatCode>General</c:formatCode>
                <c:ptCount val="3"/>
                <c:pt idx="0">
                  <c:v>5</c:v>
                </c:pt>
                <c:pt idx="1">
                  <c:v>4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B87-4830-B45F-CCC506AB85A2}"/>
            </c:ext>
          </c:extLst>
        </c:ser>
        <c:ser>
          <c:idx val="2"/>
          <c:order val="2"/>
          <c:tx>
            <c:strRef>
              <c:f>'Respuestas de formulario 1'!$E$264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1'!$B$265:$B$267</c:f>
              <c:strCache>
                <c:ptCount val="3"/>
                <c:pt idx="0">
                  <c:v>Conocemos a fondo las características psicoevolutivas y el contexto de las personas a las que acompañamos</c:v>
                </c:pt>
                <c:pt idx="1">
                  <c:v>Dominamos los contenidos de nuestros programas/proyectos y seguimos aprendiendo</c:v>
                </c:pt>
                <c:pt idx="2">
                  <c:v>Somos investigadoras e investigadores apasionados y en permanente desarrollo</c:v>
                </c:pt>
              </c:strCache>
            </c:strRef>
          </c:cat>
          <c:val>
            <c:numRef>
              <c:f>'Respuestas de formulario 1'!$E$265:$E$267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B87-4830-B45F-CCC506AB85A2}"/>
            </c:ext>
          </c:extLst>
        </c:ser>
        <c:ser>
          <c:idx val="3"/>
          <c:order val="3"/>
          <c:tx>
            <c:strRef>
              <c:f>'Respuestas de formulario 1'!$F$264</c:f>
              <c:strCache>
                <c:ptCount val="1"/>
                <c:pt idx="0">
                  <c:v>Aún por desarrollar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1'!$B$265:$B$267</c:f>
              <c:strCache>
                <c:ptCount val="3"/>
                <c:pt idx="0">
                  <c:v>Conocemos a fondo las características psicoevolutivas y el contexto de las personas a las que acompañamos</c:v>
                </c:pt>
                <c:pt idx="1">
                  <c:v>Dominamos los contenidos de nuestros programas/proyectos y seguimos aprendiendo</c:v>
                </c:pt>
                <c:pt idx="2">
                  <c:v>Somos investigadoras e investigadores apasionados y en permanente desarrollo</c:v>
                </c:pt>
              </c:strCache>
            </c:strRef>
          </c:cat>
          <c:val>
            <c:numRef>
              <c:f>'Respuestas de formulario 1'!$F$265:$F$267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B87-4830-B45F-CCC506AB85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12362703"/>
        <c:axId val="312337743"/>
      </c:barChart>
      <c:catAx>
        <c:axId val="31236270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2337743"/>
        <c:crosses val="autoZero"/>
        <c:auto val="1"/>
        <c:lblAlgn val="ctr"/>
        <c:lblOffset val="100"/>
        <c:noMultiLvlLbl val="0"/>
      </c:catAx>
      <c:valAx>
        <c:axId val="31233774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23627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3.4. ¿En qué medida las niñas, niños y adolescentes, jóvenes y adultos que participan en nuestros programas/proyectos formativos están cumpliendo con el rol que les toca para lograr nuestra misión educadora?</a:t>
            </a:r>
          </a:p>
        </c:rich>
      </c:tx>
      <c:layout>
        <c:manualLayout>
          <c:xMode val="edge"/>
          <c:yMode val="edge"/>
          <c:x val="0.11434318241431986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1'!$C$270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1'!$B$271:$B$274</c:f>
              <c:strCache>
                <c:ptCount val="4"/>
                <c:pt idx="0">
                  <c:v>Asumen, acorde a su edad, la responsabilidad de su educación</c:v>
                </c:pt>
                <c:pt idx="1">
                  <c:v>Ejercen su libertad y participan activamente en la vida de la comunidad educativa</c:v>
                </c:pt>
                <c:pt idx="2">
                  <c:v>Aceptan libremente ir haciendo vida los valores del Evangelio</c:v>
                </c:pt>
                <c:pt idx="3">
                  <c:v>Realizan prácticas de justicia, paz y cuidado de la integridad de la creación</c:v>
                </c:pt>
              </c:strCache>
            </c:strRef>
          </c:cat>
          <c:val>
            <c:numRef>
              <c:f>'Respuestas de formulario 1'!$C$271:$C$274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40-449D-889D-B40E3519A0B8}"/>
            </c:ext>
          </c:extLst>
        </c:ser>
        <c:ser>
          <c:idx val="1"/>
          <c:order val="1"/>
          <c:tx>
            <c:strRef>
              <c:f>'Respuestas de formulario 1'!$D$270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1'!$B$271:$B$274</c:f>
              <c:strCache>
                <c:ptCount val="4"/>
                <c:pt idx="0">
                  <c:v>Asumen, acorde a su edad, la responsabilidad de su educación</c:v>
                </c:pt>
                <c:pt idx="1">
                  <c:v>Ejercen su libertad y participan activamente en la vida de la comunidad educativa</c:v>
                </c:pt>
                <c:pt idx="2">
                  <c:v>Aceptan libremente ir haciendo vida los valores del Evangelio</c:v>
                </c:pt>
                <c:pt idx="3">
                  <c:v>Realizan prácticas de justicia, paz y cuidado de la integridad de la creación</c:v>
                </c:pt>
              </c:strCache>
            </c:strRef>
          </c:cat>
          <c:val>
            <c:numRef>
              <c:f>'Respuestas de formulario 1'!$D$271:$D$274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40-449D-889D-B40E3519A0B8}"/>
            </c:ext>
          </c:extLst>
        </c:ser>
        <c:ser>
          <c:idx val="2"/>
          <c:order val="2"/>
          <c:tx>
            <c:strRef>
              <c:f>'Respuestas de formulario 1'!$E$270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1'!$B$271:$B$274</c:f>
              <c:strCache>
                <c:ptCount val="4"/>
                <c:pt idx="0">
                  <c:v>Asumen, acorde a su edad, la responsabilidad de su educación</c:v>
                </c:pt>
                <c:pt idx="1">
                  <c:v>Ejercen su libertad y participan activamente en la vida de la comunidad educativa</c:v>
                </c:pt>
                <c:pt idx="2">
                  <c:v>Aceptan libremente ir haciendo vida los valores del Evangelio</c:v>
                </c:pt>
                <c:pt idx="3">
                  <c:v>Realizan prácticas de justicia, paz y cuidado de la integridad de la creación</c:v>
                </c:pt>
              </c:strCache>
            </c:strRef>
          </c:cat>
          <c:val>
            <c:numRef>
              <c:f>'Respuestas de formulario 1'!$E$271:$E$274</c:f>
              <c:numCache>
                <c:formatCode>General</c:formatCode>
                <c:ptCount val="4"/>
                <c:pt idx="0">
                  <c:v>4</c:v>
                </c:pt>
                <c:pt idx="1">
                  <c:v>4</c:v>
                </c:pt>
                <c:pt idx="2">
                  <c:v>2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F40-449D-889D-B40E3519A0B8}"/>
            </c:ext>
          </c:extLst>
        </c:ser>
        <c:ser>
          <c:idx val="3"/>
          <c:order val="3"/>
          <c:tx>
            <c:strRef>
              <c:f>'Respuestas de formulario 1'!$F$270</c:f>
              <c:strCache>
                <c:ptCount val="1"/>
                <c:pt idx="0">
                  <c:v>Escasamente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1'!$B$271:$B$274</c:f>
              <c:strCache>
                <c:ptCount val="4"/>
                <c:pt idx="0">
                  <c:v>Asumen, acorde a su edad, la responsabilidad de su educación</c:v>
                </c:pt>
                <c:pt idx="1">
                  <c:v>Ejercen su libertad y participan activamente en la vida de la comunidad educativa</c:v>
                </c:pt>
                <c:pt idx="2">
                  <c:v>Aceptan libremente ir haciendo vida los valores del Evangelio</c:v>
                </c:pt>
                <c:pt idx="3">
                  <c:v>Realizan prácticas de justicia, paz y cuidado de la integridad de la creación</c:v>
                </c:pt>
              </c:strCache>
            </c:strRef>
          </c:cat>
          <c:val>
            <c:numRef>
              <c:f>'Respuestas de formulario 1'!$F$271:$F$274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F40-449D-889D-B40E3519A0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6118223"/>
        <c:axId val="206120303"/>
      </c:barChart>
      <c:catAx>
        <c:axId val="20611822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06120303"/>
        <c:crosses val="autoZero"/>
        <c:auto val="1"/>
        <c:lblAlgn val="ctr"/>
        <c:lblOffset val="100"/>
        <c:noMultiLvlLbl val="0"/>
      </c:catAx>
      <c:valAx>
        <c:axId val="20612030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061182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3.5. ¿En qué medida las familias están cumpliendo con el rol que les toca para lograr nuestra misión educadora?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1'!$C$277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1'!$B$278:$B$281</c:f>
              <c:strCache>
                <c:ptCount val="4"/>
                <c:pt idx="0">
                  <c:v>Participan activamente en la comunidad educativa, porque la educación que esta promueve tiene para ellas un profundo sentido</c:v>
                </c:pt>
                <c:pt idx="1">
                  <c:v>Comparten con el programa/proyecto la responsabilidad de la educación de los miembros que las integran, pero se asumen como primeros responsables de esta</c:v>
                </c:pt>
                <c:pt idx="2">
                  <c:v>Son empáticas y solidarias con los miembros de la comunidad</c:v>
                </c:pt>
                <c:pt idx="3">
                  <c:v>Promueven la acción formativa de la obra en su interior y en la comunidad</c:v>
                </c:pt>
              </c:strCache>
            </c:strRef>
          </c:cat>
          <c:val>
            <c:numRef>
              <c:f>'Respuestas de formulario 1'!$C$278:$C$281</c:f>
              <c:numCache>
                <c:formatCode>General</c:formatCode>
                <c:ptCount val="4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DA-4323-B245-4CE30108DA57}"/>
            </c:ext>
          </c:extLst>
        </c:ser>
        <c:ser>
          <c:idx val="1"/>
          <c:order val="1"/>
          <c:tx>
            <c:strRef>
              <c:f>'Respuestas de formulario 1'!$D$277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1'!$B$278:$B$281</c:f>
              <c:strCache>
                <c:ptCount val="4"/>
                <c:pt idx="0">
                  <c:v>Participan activamente en la comunidad educativa, porque la educación que esta promueve tiene para ellas un profundo sentido</c:v>
                </c:pt>
                <c:pt idx="1">
                  <c:v>Comparten con el programa/proyecto la responsabilidad de la educación de los miembros que las integran, pero se asumen como primeros responsables de esta</c:v>
                </c:pt>
                <c:pt idx="2">
                  <c:v>Son empáticas y solidarias con los miembros de la comunidad</c:v>
                </c:pt>
                <c:pt idx="3">
                  <c:v>Promueven la acción formativa de la obra en su interior y en la comunidad</c:v>
                </c:pt>
              </c:strCache>
            </c:strRef>
          </c:cat>
          <c:val>
            <c:numRef>
              <c:f>'Respuestas de formulario 1'!$D$278:$D$281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3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ADA-4323-B245-4CE30108DA57}"/>
            </c:ext>
          </c:extLst>
        </c:ser>
        <c:ser>
          <c:idx val="2"/>
          <c:order val="2"/>
          <c:tx>
            <c:strRef>
              <c:f>'Respuestas de formulario 1'!$E$277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1'!$B$278:$B$281</c:f>
              <c:strCache>
                <c:ptCount val="4"/>
                <c:pt idx="0">
                  <c:v>Participan activamente en la comunidad educativa, porque la educación que esta promueve tiene para ellas un profundo sentido</c:v>
                </c:pt>
                <c:pt idx="1">
                  <c:v>Comparten con el programa/proyecto la responsabilidad de la educación de los miembros que las integran, pero se asumen como primeros responsables de esta</c:v>
                </c:pt>
                <c:pt idx="2">
                  <c:v>Son empáticas y solidarias con los miembros de la comunidad</c:v>
                </c:pt>
                <c:pt idx="3">
                  <c:v>Promueven la acción formativa de la obra en su interior y en la comunidad</c:v>
                </c:pt>
              </c:strCache>
            </c:strRef>
          </c:cat>
          <c:val>
            <c:numRef>
              <c:f>'Respuestas de formulario 1'!$E$278:$E$281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ADA-4323-B245-4CE30108DA57}"/>
            </c:ext>
          </c:extLst>
        </c:ser>
        <c:ser>
          <c:idx val="3"/>
          <c:order val="3"/>
          <c:tx>
            <c:strRef>
              <c:f>'Respuestas de formulario 1'!$F$277</c:f>
              <c:strCache>
                <c:ptCount val="1"/>
                <c:pt idx="0">
                  <c:v>Escasamente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1'!$B$278:$B$281</c:f>
              <c:strCache>
                <c:ptCount val="4"/>
                <c:pt idx="0">
                  <c:v>Participan activamente en la comunidad educativa, porque la educación que esta promueve tiene para ellas un profundo sentido</c:v>
                </c:pt>
                <c:pt idx="1">
                  <c:v>Comparten con el programa/proyecto la responsabilidad de la educación de los miembros que las integran, pero se asumen como primeros responsables de esta</c:v>
                </c:pt>
                <c:pt idx="2">
                  <c:v>Son empáticas y solidarias con los miembros de la comunidad</c:v>
                </c:pt>
                <c:pt idx="3">
                  <c:v>Promueven la acción formativa de la obra en su interior y en la comunidad</c:v>
                </c:pt>
              </c:strCache>
            </c:strRef>
          </c:cat>
          <c:val>
            <c:numRef>
              <c:f>'Respuestas de formulario 1'!$F$278:$F$281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0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ADA-4323-B245-4CE30108DA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12603087"/>
        <c:axId val="212605583"/>
      </c:barChart>
      <c:catAx>
        <c:axId val="21260308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12605583"/>
        <c:crosses val="autoZero"/>
        <c:auto val="1"/>
        <c:lblAlgn val="ctr"/>
        <c:lblOffset val="100"/>
        <c:noMultiLvlLbl val="0"/>
      </c:catAx>
      <c:valAx>
        <c:axId val="21260558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126030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D559-4CBE-9410-2C7E5A0C8F3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D559-4CBE-9410-2C7E5A0C8F3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D559-4CBE-9410-2C7E5A0C8F3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D559-4CBE-9410-2C7E5A0C8F34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1'!$B$284:$B$287</c:f>
              <c:strCache>
                <c:ptCount val="4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No la favorecen</c:v>
                </c:pt>
              </c:strCache>
            </c:strRef>
          </c:cat>
          <c:val>
            <c:numRef>
              <c:f>'Respuestas de formulario 1'!$C$284:$C$287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559-4CBE-9410-2C7E5A0C8F34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3.7. ¿En qué medida consideras que hemos logrado plenamente las siguientes aspiraciones?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1'!$C$290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1'!$B$291:$B$293</c:f>
              <c:strCache>
                <c:ptCount val="3"/>
                <c:pt idx="0">
                  <c:v>Que la espiritualidad del SCJ esté presente en todos y cada uno de nuestros espacios y proyectos formativos.</c:v>
                </c:pt>
                <c:pt idx="1">
                  <c:v>Que la formación integral de nuestros sujetos de aprendizaje sea fomentada desde todas las áreas y proyectos</c:v>
                </c:pt>
                <c:pt idx="2">
                  <c:v>Que una formación JPIC esté siendo promovida activamente desde todas las áreas y proyectos</c:v>
                </c:pt>
              </c:strCache>
            </c:strRef>
          </c:cat>
          <c:val>
            <c:numRef>
              <c:f>'Respuestas de formulario 1'!$C$291:$C$293</c:f>
              <c:numCache>
                <c:formatCode>General</c:formatCode>
                <c:ptCount val="3"/>
                <c:pt idx="0">
                  <c:v>3</c:v>
                </c:pt>
                <c:pt idx="1">
                  <c:v>3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A3-4158-85B0-2DF6C245EB46}"/>
            </c:ext>
          </c:extLst>
        </c:ser>
        <c:ser>
          <c:idx val="1"/>
          <c:order val="1"/>
          <c:tx>
            <c:strRef>
              <c:f>'Respuestas de formulario 1'!$D$290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1'!$B$291:$B$293</c:f>
              <c:strCache>
                <c:ptCount val="3"/>
                <c:pt idx="0">
                  <c:v>Que la espiritualidad del SCJ esté presente en todos y cada uno de nuestros espacios y proyectos formativos.</c:v>
                </c:pt>
                <c:pt idx="1">
                  <c:v>Que la formación integral de nuestros sujetos de aprendizaje sea fomentada desde todas las áreas y proyectos</c:v>
                </c:pt>
                <c:pt idx="2">
                  <c:v>Que una formación JPIC esté siendo promovida activamente desde todas las áreas y proyectos</c:v>
                </c:pt>
              </c:strCache>
            </c:strRef>
          </c:cat>
          <c:val>
            <c:numRef>
              <c:f>'Respuestas de formulario 1'!$D$291:$D$293</c:f>
              <c:numCache>
                <c:formatCode>General</c:formatCode>
                <c:ptCount val="3"/>
                <c:pt idx="0">
                  <c:v>4</c:v>
                </c:pt>
                <c:pt idx="1">
                  <c:v>4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CA3-4158-85B0-2DF6C245EB46}"/>
            </c:ext>
          </c:extLst>
        </c:ser>
        <c:ser>
          <c:idx val="2"/>
          <c:order val="2"/>
          <c:tx>
            <c:strRef>
              <c:f>'Respuestas de formulario 1'!$E$290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1'!$B$291:$B$293</c:f>
              <c:strCache>
                <c:ptCount val="3"/>
                <c:pt idx="0">
                  <c:v>Que la espiritualidad del SCJ esté presente en todos y cada uno de nuestros espacios y proyectos formativos.</c:v>
                </c:pt>
                <c:pt idx="1">
                  <c:v>Que la formación integral de nuestros sujetos de aprendizaje sea fomentada desde todas las áreas y proyectos</c:v>
                </c:pt>
                <c:pt idx="2">
                  <c:v>Que una formación JPIC esté siendo promovida activamente desde todas las áreas y proyectos</c:v>
                </c:pt>
              </c:strCache>
            </c:strRef>
          </c:cat>
          <c:val>
            <c:numRef>
              <c:f>'Respuestas de formulario 1'!$E$291:$E$293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CA3-4158-85B0-2DF6C245EB46}"/>
            </c:ext>
          </c:extLst>
        </c:ser>
        <c:ser>
          <c:idx val="3"/>
          <c:order val="3"/>
          <c:tx>
            <c:strRef>
              <c:f>'Respuestas de formulario 1'!$F$290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1'!$B$291:$B$293</c:f>
              <c:strCache>
                <c:ptCount val="3"/>
                <c:pt idx="0">
                  <c:v>Que la espiritualidad del SCJ esté presente en todos y cada uno de nuestros espacios y proyectos formativos.</c:v>
                </c:pt>
                <c:pt idx="1">
                  <c:v>Que la formación integral de nuestros sujetos de aprendizaje sea fomentada desde todas las áreas y proyectos</c:v>
                </c:pt>
                <c:pt idx="2">
                  <c:v>Que una formación JPIC esté siendo promovida activamente desde todas las áreas y proyectos</c:v>
                </c:pt>
              </c:strCache>
            </c:strRef>
          </c:cat>
          <c:val>
            <c:numRef>
              <c:f>'Respuestas de formulario 1'!$F$291:$F$293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CA3-4158-85B0-2DF6C245EB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976058559"/>
        <c:axId val="1976057311"/>
      </c:barChart>
      <c:catAx>
        <c:axId val="197605855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976057311"/>
        <c:crosses val="autoZero"/>
        <c:auto val="1"/>
        <c:lblAlgn val="ctr"/>
        <c:lblOffset val="100"/>
        <c:noMultiLvlLbl val="0"/>
      </c:catAx>
      <c:valAx>
        <c:axId val="197605731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9760585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3.8. Indica en qué medida contamos con programas/proyectos formativos adecuados y  suficientes para fomentar el perfil que deseamos en nuestros sujetos de aprendizaje.</a:t>
            </a:r>
          </a:p>
        </c:rich>
      </c:tx>
      <c:layout>
        <c:manualLayout>
          <c:xMode val="edge"/>
          <c:yMode val="edge"/>
          <c:x val="0.1065523656119956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1'!$C$296</c:f>
              <c:strCache>
                <c:ptCount val="1"/>
                <c:pt idx="0">
                  <c:v>En gran medida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1'!$B$297:$B$303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1'!$C$297:$C$303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2</c:v>
                </c:pt>
                <c:pt idx="4">
                  <c:v>3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55-49FF-99DE-4EFF0139E24F}"/>
            </c:ext>
          </c:extLst>
        </c:ser>
        <c:ser>
          <c:idx val="1"/>
          <c:order val="1"/>
          <c:tx>
            <c:strRef>
              <c:f>'Respuestas de formulario 1'!$D$296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1'!$B$297:$B$303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1'!$D$297:$D$303</c:f>
              <c:numCache>
                <c:formatCode>General</c:formatCode>
                <c:ptCount val="7"/>
                <c:pt idx="0">
                  <c:v>4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2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55-49FF-99DE-4EFF0139E24F}"/>
            </c:ext>
          </c:extLst>
        </c:ser>
        <c:ser>
          <c:idx val="2"/>
          <c:order val="2"/>
          <c:tx>
            <c:strRef>
              <c:f>'Respuestas de formulario 1'!$E$296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1'!$B$297:$B$303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1'!$E$297:$E$303</c:f>
              <c:numCache>
                <c:formatCode>General</c:formatCode>
                <c:ptCount val="7"/>
                <c:pt idx="0">
                  <c:v>2</c:v>
                </c:pt>
                <c:pt idx="1">
                  <c:v>3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  <c:pt idx="5">
                  <c:v>3</c:v>
                </c:pt>
                <c:pt idx="6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F55-49FF-99DE-4EFF0139E24F}"/>
            </c:ext>
          </c:extLst>
        </c:ser>
        <c:ser>
          <c:idx val="3"/>
          <c:order val="3"/>
          <c:tx>
            <c:strRef>
              <c:f>'Respuestas de formulario 1'!$F$296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1'!$B$297:$B$303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1'!$F$297:$F$303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F55-49FF-99DE-4EFF0139E2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29827007"/>
        <c:axId val="429816607"/>
      </c:barChart>
      <c:catAx>
        <c:axId val="42982700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816607"/>
        <c:crosses val="autoZero"/>
        <c:auto val="1"/>
        <c:lblAlgn val="ctr"/>
        <c:lblOffset val="100"/>
        <c:noMultiLvlLbl val="0"/>
      </c:catAx>
      <c:valAx>
        <c:axId val="42981660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8270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3.9. Indica en qué medida contamos con metodologías de enseñanza-aprendizaje adecuadas y  suficientes para fomentar el perfil que deseamos en nuestros sujetos de aprendizaje. </a:t>
            </a:r>
          </a:p>
        </c:rich>
      </c:tx>
      <c:layout>
        <c:manualLayout>
          <c:xMode val="edge"/>
          <c:yMode val="edge"/>
          <c:x val="0.1241925894640622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1'!$C$306</c:f>
              <c:strCache>
                <c:ptCount val="1"/>
                <c:pt idx="0">
                  <c:v>En gran medida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1'!$B$307:$B$313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1'!$C$307:$C$313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73-47B8-8EF3-404E4C479A7F}"/>
            </c:ext>
          </c:extLst>
        </c:ser>
        <c:ser>
          <c:idx val="1"/>
          <c:order val="1"/>
          <c:tx>
            <c:strRef>
              <c:f>'Respuestas de formulario 1'!$D$306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1'!$B$307:$B$313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1'!$D$307:$D$313</c:f>
              <c:numCache>
                <c:formatCode>General</c:formatCode>
                <c:ptCount val="7"/>
                <c:pt idx="0">
                  <c:v>4</c:v>
                </c:pt>
                <c:pt idx="1">
                  <c:v>2</c:v>
                </c:pt>
                <c:pt idx="2">
                  <c:v>4</c:v>
                </c:pt>
                <c:pt idx="3">
                  <c:v>4</c:v>
                </c:pt>
                <c:pt idx="4">
                  <c:v>3</c:v>
                </c:pt>
                <c:pt idx="5">
                  <c:v>3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73-47B8-8EF3-404E4C479A7F}"/>
            </c:ext>
          </c:extLst>
        </c:ser>
        <c:ser>
          <c:idx val="2"/>
          <c:order val="2"/>
          <c:tx>
            <c:strRef>
              <c:f>'Respuestas de formulario 1'!$E$306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1'!$B$307:$B$313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1'!$E$307:$E$313</c:f>
              <c:numCache>
                <c:formatCode>General</c:formatCode>
                <c:ptCount val="7"/>
                <c:pt idx="0">
                  <c:v>2</c:v>
                </c:pt>
                <c:pt idx="1">
                  <c:v>4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A73-47B8-8EF3-404E4C479A7F}"/>
            </c:ext>
          </c:extLst>
        </c:ser>
        <c:ser>
          <c:idx val="3"/>
          <c:order val="3"/>
          <c:tx>
            <c:strRef>
              <c:f>'Respuestas de formulario 1'!$F$306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1'!$B$307:$B$313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1'!$F$307:$F$313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A73-47B8-8EF3-404E4C479A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54733983"/>
        <c:axId val="454735647"/>
      </c:barChart>
      <c:catAx>
        <c:axId val="45473398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54735647"/>
        <c:crosses val="autoZero"/>
        <c:auto val="1"/>
        <c:lblAlgn val="ctr"/>
        <c:lblOffset val="100"/>
        <c:noMultiLvlLbl val="0"/>
      </c:catAx>
      <c:valAx>
        <c:axId val="4547356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547339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0C0B-4F1B-81B8-3C464158196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0C0B-4F1B-81B8-3C464158196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0C0B-4F1B-81B8-3C464158196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0C0B-4F1B-81B8-3C4641581963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1'!$B$165:$B$168</c:f>
              <c:strCache>
                <c:ptCount val="4"/>
                <c:pt idx="0">
                  <c:v>Muy de acuerdo</c:v>
                </c:pt>
                <c:pt idx="1">
                  <c:v>De acuerdo</c:v>
                </c:pt>
                <c:pt idx="2">
                  <c:v>Relativamente en desacuerdo</c:v>
                </c:pt>
                <c:pt idx="3">
                  <c:v>En desacuerdo</c:v>
                </c:pt>
              </c:strCache>
            </c:strRef>
          </c:cat>
          <c:val>
            <c:numRef>
              <c:f>'Respuestas de formulario 1'!$C$165:$C$168</c:f>
              <c:numCache>
                <c:formatCode>General</c:formatCode>
                <c:ptCount val="4"/>
                <c:pt idx="0">
                  <c:v>0</c:v>
                </c:pt>
                <c:pt idx="1">
                  <c:v>2</c:v>
                </c:pt>
                <c:pt idx="2">
                  <c:v>5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C0B-4F1B-81B8-3C4641581963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3.10. Indica en qué medida contamos con metodologías de evaluación adecuadas y  suficientes para fomentar el perfil que deseamos en nuestros sujetos de aprendizaje</a:t>
            </a:r>
            <a:r>
              <a:rPr lang="es-MX" sz="1050" dirty="0"/>
              <a:t>. </a:t>
            </a:r>
          </a:p>
        </c:rich>
      </c:tx>
      <c:layout>
        <c:manualLayout>
          <c:xMode val="edge"/>
          <c:yMode val="edge"/>
          <c:x val="0.1102112306384237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1'!$C$316</c:f>
              <c:strCache>
                <c:ptCount val="1"/>
                <c:pt idx="0">
                  <c:v>En gran medida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1'!$B$317:$B$323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1'!$C$317:$C$323</c:f>
              <c:numCache>
                <c:formatCode>General</c:formatCode>
                <c:ptCount val="7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E6-4C28-B914-9ADD55C8E98F}"/>
            </c:ext>
          </c:extLst>
        </c:ser>
        <c:ser>
          <c:idx val="1"/>
          <c:order val="1"/>
          <c:tx>
            <c:strRef>
              <c:f>'Respuestas de formulario 1'!$D$316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1'!$B$317:$B$323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1'!$D$317:$D$323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3</c:v>
                </c:pt>
                <c:pt idx="4">
                  <c:v>3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E6-4C28-B914-9ADD55C8E98F}"/>
            </c:ext>
          </c:extLst>
        </c:ser>
        <c:ser>
          <c:idx val="2"/>
          <c:order val="2"/>
          <c:tx>
            <c:strRef>
              <c:f>'Respuestas de formulario 1'!$E$316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1'!$B$317:$B$323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1'!$E$317:$E$323</c:f>
              <c:numCache>
                <c:formatCode>General</c:formatCode>
                <c:ptCount val="7"/>
                <c:pt idx="0">
                  <c:v>4</c:v>
                </c:pt>
                <c:pt idx="1">
                  <c:v>4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3</c:v>
                </c:pt>
                <c:pt idx="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5E6-4C28-B914-9ADD55C8E98F}"/>
            </c:ext>
          </c:extLst>
        </c:ser>
        <c:ser>
          <c:idx val="3"/>
          <c:order val="3"/>
          <c:tx>
            <c:strRef>
              <c:f>'Respuestas de formulario 1'!$F$316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1'!$B$317:$B$323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1'!$F$317:$F$323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5E6-4C28-B914-9ADD55C8E9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31904079"/>
        <c:axId val="2031901583"/>
      </c:barChart>
      <c:catAx>
        <c:axId val="203190407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031901583"/>
        <c:crosses val="autoZero"/>
        <c:auto val="1"/>
        <c:lblAlgn val="ctr"/>
        <c:lblOffset val="100"/>
        <c:noMultiLvlLbl val="0"/>
      </c:catAx>
      <c:valAx>
        <c:axId val="203190158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0319040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3.11. En qué medida la forma en que evaluamos el aprendizaje responde a las siguientes características.</a:t>
            </a:r>
          </a:p>
        </c:rich>
      </c:tx>
      <c:layout>
        <c:manualLayout>
          <c:xMode val="edge"/>
          <c:yMode val="edge"/>
          <c:x val="0.10813682101014016"/>
          <c:y val="7.47609855970312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1'!$C$326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1'!$B$327:$B$332</c:f>
              <c:strCache>
                <c:ptCount val="6"/>
                <c:pt idx="0">
                  <c:v>Es  fundamentalmente formativa, la calificación (aún si somos colegio) es secundaria</c:v>
                </c:pt>
                <c:pt idx="1">
                  <c:v>Realmente tiene sentido para nuestros sujetos</c:v>
                </c:pt>
                <c:pt idx="2">
                  <c:v>Fomenta su aprendizaje autónomo</c:v>
                </c:pt>
                <c:pt idx="3">
                  <c:v>Es justa</c:v>
                </c:pt>
                <c:pt idx="4">
                  <c:v>Le da importancia tanto al proceso como a los resultados</c:v>
                </c:pt>
                <c:pt idx="5">
                  <c:v>Tanto nosotros como facilitadores(as) y la institución misma, nos hacemos corresponsables de los resultados</c:v>
                </c:pt>
              </c:strCache>
            </c:strRef>
          </c:cat>
          <c:val>
            <c:numRef>
              <c:f>'Respuestas de formulario 1'!$C$327:$C$332</c:f>
              <c:numCache>
                <c:formatCode>General</c:formatCode>
                <c:ptCount val="6"/>
                <c:pt idx="0">
                  <c:v>3</c:v>
                </c:pt>
                <c:pt idx="1">
                  <c:v>6</c:v>
                </c:pt>
                <c:pt idx="2">
                  <c:v>3</c:v>
                </c:pt>
                <c:pt idx="3">
                  <c:v>5</c:v>
                </c:pt>
                <c:pt idx="4">
                  <c:v>4</c:v>
                </c:pt>
                <c:pt idx="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12-4AA8-A26F-23C6C2D40DF6}"/>
            </c:ext>
          </c:extLst>
        </c:ser>
        <c:ser>
          <c:idx val="1"/>
          <c:order val="1"/>
          <c:tx>
            <c:strRef>
              <c:f>'Respuestas de formulario 1'!$D$326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1'!$B$327:$B$332</c:f>
              <c:strCache>
                <c:ptCount val="6"/>
                <c:pt idx="0">
                  <c:v>Es  fundamentalmente formativa, la calificación (aún si somos colegio) es secundaria</c:v>
                </c:pt>
                <c:pt idx="1">
                  <c:v>Realmente tiene sentido para nuestros sujetos</c:v>
                </c:pt>
                <c:pt idx="2">
                  <c:v>Fomenta su aprendizaje autónomo</c:v>
                </c:pt>
                <c:pt idx="3">
                  <c:v>Es justa</c:v>
                </c:pt>
                <c:pt idx="4">
                  <c:v>Le da importancia tanto al proceso como a los resultados</c:v>
                </c:pt>
                <c:pt idx="5">
                  <c:v>Tanto nosotros como facilitadores(as) y la institución misma, nos hacemos corresponsables de los resultados</c:v>
                </c:pt>
              </c:strCache>
            </c:strRef>
          </c:cat>
          <c:val>
            <c:numRef>
              <c:f>'Respuestas de formulario 1'!$D$327:$D$332</c:f>
              <c:numCache>
                <c:formatCode>General</c:formatCode>
                <c:ptCount val="6"/>
                <c:pt idx="0">
                  <c:v>3</c:v>
                </c:pt>
                <c:pt idx="1">
                  <c:v>1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912-4AA8-A26F-23C6C2D40DF6}"/>
            </c:ext>
          </c:extLst>
        </c:ser>
        <c:ser>
          <c:idx val="2"/>
          <c:order val="2"/>
          <c:tx>
            <c:strRef>
              <c:f>'Respuestas de formulario 1'!$E$326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1'!$B$327:$B$332</c:f>
              <c:strCache>
                <c:ptCount val="6"/>
                <c:pt idx="0">
                  <c:v>Es  fundamentalmente formativa, la calificación (aún si somos colegio) es secundaria</c:v>
                </c:pt>
                <c:pt idx="1">
                  <c:v>Realmente tiene sentido para nuestros sujetos</c:v>
                </c:pt>
                <c:pt idx="2">
                  <c:v>Fomenta su aprendizaje autónomo</c:v>
                </c:pt>
                <c:pt idx="3">
                  <c:v>Es justa</c:v>
                </c:pt>
                <c:pt idx="4">
                  <c:v>Le da importancia tanto al proceso como a los resultados</c:v>
                </c:pt>
                <c:pt idx="5">
                  <c:v>Tanto nosotros como facilitadores(as) y la institución misma, nos hacemos corresponsables de los resultados</c:v>
                </c:pt>
              </c:strCache>
            </c:strRef>
          </c:cat>
          <c:val>
            <c:numRef>
              <c:f>'Respuestas de formulario 1'!$E$327:$E$332</c:f>
              <c:numCache>
                <c:formatCode>General</c:formatCode>
                <c:ptCount val="6"/>
                <c:pt idx="0">
                  <c:v>1</c:v>
                </c:pt>
                <c:pt idx="1">
                  <c:v>3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912-4AA8-A26F-23C6C2D40DF6}"/>
            </c:ext>
          </c:extLst>
        </c:ser>
        <c:ser>
          <c:idx val="3"/>
          <c:order val="3"/>
          <c:tx>
            <c:strRef>
              <c:f>'Respuestas de formulario 1'!$F$326</c:f>
              <c:strCache>
                <c:ptCount val="1"/>
                <c:pt idx="0">
                  <c:v>En escasa 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1'!$B$327:$B$332</c:f>
              <c:strCache>
                <c:ptCount val="6"/>
                <c:pt idx="0">
                  <c:v>Es  fundamentalmente formativa, la calificación (aún si somos colegio) es secundaria</c:v>
                </c:pt>
                <c:pt idx="1">
                  <c:v>Realmente tiene sentido para nuestros sujetos</c:v>
                </c:pt>
                <c:pt idx="2">
                  <c:v>Fomenta su aprendizaje autónomo</c:v>
                </c:pt>
                <c:pt idx="3">
                  <c:v>Es justa</c:v>
                </c:pt>
                <c:pt idx="4">
                  <c:v>Le da importancia tanto al proceso como a los resultados</c:v>
                </c:pt>
                <c:pt idx="5">
                  <c:v>Tanto nosotros como facilitadores(as) y la institución misma, nos hacemos corresponsables de los resultados</c:v>
                </c:pt>
              </c:strCache>
            </c:strRef>
          </c:cat>
          <c:val>
            <c:numRef>
              <c:f>'Respuestas de formulario 1'!$F$327:$F$332</c:f>
              <c:numCache>
                <c:formatCode>General</c:formatCode>
                <c:ptCount val="6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912-4AA8-A26F-23C6C2D40D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29781663"/>
        <c:axId val="429786655"/>
      </c:barChart>
      <c:catAx>
        <c:axId val="42978166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786655"/>
        <c:crosses val="autoZero"/>
        <c:auto val="1"/>
        <c:lblAlgn val="ctr"/>
        <c:lblOffset val="100"/>
        <c:noMultiLvlLbl val="0"/>
      </c:catAx>
      <c:valAx>
        <c:axId val="42978665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7816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3.12. ¿En qué medida consideramos que nuestros sujetos de aprendizaje han logrado desarrollar en la medida esperada (de acuerdo a su edad) las siguientes características, o, si es el caso, las bases suficientes que necesitarán más adelante para desarrolla</a:t>
            </a:r>
          </a:p>
        </c:rich>
      </c:tx>
      <c:layout>
        <c:manualLayout>
          <c:xMode val="edge"/>
          <c:yMode val="edge"/>
          <c:x val="0.1024143915587653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1'!$C$335</c:f>
              <c:strCache>
                <c:ptCount val="1"/>
                <c:pt idx="0">
                  <c:v>Mucho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1'!$B$336:$B$349</c:f>
              <c:strCache>
                <c:ptCount val="14"/>
                <c:pt idx="0">
                  <c:v>Se conocen a sí mismos(as)</c:v>
                </c:pt>
                <c:pt idx="1">
                  <c:v>Tienen un proyecto de vida claro</c:v>
                </c:pt>
                <c:pt idx="2">
                  <c:v>Cuidan bien de su salud</c:v>
                </c:pt>
                <c:pt idx="3">
                  <c:v>Tienen relaciones armoniosas con los demás</c:v>
                </c:pt>
                <c:pt idx="4">
                  <c:v>Cuidan de los más vulnerables</c:v>
                </c:pt>
                <c:pt idx="5">
                  <c:v>Se comunican de manera asertiva y efectiva</c:v>
                </c:pt>
                <c:pt idx="6">
                  <c:v>Trabajan en forma colaborativa y en red</c:v>
                </c:pt>
                <c:pt idx="7">
                  <c:v>Participan en análisis frecuentes de la realidad</c:v>
                </c:pt>
                <c:pt idx="8">
                  <c:v>Conocen y aprecian sus raíces históricas</c:v>
                </c:pt>
                <c:pt idx="9">
                  <c:v>Están comprometidos y participan en la construcción de mundo justo, pacífico y respetuoso de la diversidad</c:v>
                </c:pt>
                <c:pt idx="10">
                  <c:v>Cuidan de la naturaleza y el medio ambiente</c:v>
                </c:pt>
                <c:pt idx="11">
                  <c:v>Participan por iniciativa propia en proyectos innovadores de transformación socioambiental</c:v>
                </c:pt>
                <c:pt idx="12">
                  <c:v>Vivien la equidad de género</c:v>
                </c:pt>
                <c:pt idx="13">
                  <c:v>Disfrutan el arte y se expresan a través de él</c:v>
                </c:pt>
              </c:strCache>
            </c:strRef>
          </c:cat>
          <c:val>
            <c:numRef>
              <c:f>'Respuestas de formulario 1'!$C$336:$C$349</c:f>
              <c:numCache>
                <c:formatCode>General</c:formatCode>
                <c:ptCount val="14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2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61-400A-882D-862A4A93E71A}"/>
            </c:ext>
          </c:extLst>
        </c:ser>
        <c:ser>
          <c:idx val="1"/>
          <c:order val="1"/>
          <c:tx>
            <c:strRef>
              <c:f>'Respuestas de formulario 1'!$D$335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1'!$B$336:$B$349</c:f>
              <c:strCache>
                <c:ptCount val="14"/>
                <c:pt idx="0">
                  <c:v>Se conocen a sí mismos(as)</c:v>
                </c:pt>
                <c:pt idx="1">
                  <c:v>Tienen un proyecto de vida claro</c:v>
                </c:pt>
                <c:pt idx="2">
                  <c:v>Cuidan bien de su salud</c:v>
                </c:pt>
                <c:pt idx="3">
                  <c:v>Tienen relaciones armoniosas con los demás</c:v>
                </c:pt>
                <c:pt idx="4">
                  <c:v>Cuidan de los más vulnerables</c:v>
                </c:pt>
                <c:pt idx="5">
                  <c:v>Se comunican de manera asertiva y efectiva</c:v>
                </c:pt>
                <c:pt idx="6">
                  <c:v>Trabajan en forma colaborativa y en red</c:v>
                </c:pt>
                <c:pt idx="7">
                  <c:v>Participan en análisis frecuentes de la realidad</c:v>
                </c:pt>
                <c:pt idx="8">
                  <c:v>Conocen y aprecian sus raíces históricas</c:v>
                </c:pt>
                <c:pt idx="9">
                  <c:v>Están comprometidos y participan en la construcción de mundo justo, pacífico y respetuoso de la diversidad</c:v>
                </c:pt>
                <c:pt idx="10">
                  <c:v>Cuidan de la naturaleza y el medio ambiente</c:v>
                </c:pt>
                <c:pt idx="11">
                  <c:v>Participan por iniciativa propia en proyectos innovadores de transformación socioambiental</c:v>
                </c:pt>
                <c:pt idx="12">
                  <c:v>Vivien la equidad de género</c:v>
                </c:pt>
                <c:pt idx="13">
                  <c:v>Disfrutan el arte y se expresan a través de él</c:v>
                </c:pt>
              </c:strCache>
            </c:strRef>
          </c:cat>
          <c:val>
            <c:numRef>
              <c:f>'Respuestas de formulario 1'!$D$336:$D$349</c:f>
              <c:numCache>
                <c:formatCode>General</c:formatCode>
                <c:ptCount val="14"/>
                <c:pt idx="0">
                  <c:v>3</c:v>
                </c:pt>
                <c:pt idx="1">
                  <c:v>1</c:v>
                </c:pt>
                <c:pt idx="2">
                  <c:v>0</c:v>
                </c:pt>
                <c:pt idx="3">
                  <c:v>4</c:v>
                </c:pt>
                <c:pt idx="4">
                  <c:v>4</c:v>
                </c:pt>
                <c:pt idx="5">
                  <c:v>3</c:v>
                </c:pt>
                <c:pt idx="6">
                  <c:v>2</c:v>
                </c:pt>
                <c:pt idx="7">
                  <c:v>2</c:v>
                </c:pt>
                <c:pt idx="8">
                  <c:v>3</c:v>
                </c:pt>
                <c:pt idx="9">
                  <c:v>4</c:v>
                </c:pt>
                <c:pt idx="10">
                  <c:v>1</c:v>
                </c:pt>
                <c:pt idx="11">
                  <c:v>2</c:v>
                </c:pt>
                <c:pt idx="12">
                  <c:v>2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A61-400A-882D-862A4A93E71A}"/>
            </c:ext>
          </c:extLst>
        </c:ser>
        <c:ser>
          <c:idx val="2"/>
          <c:order val="2"/>
          <c:tx>
            <c:strRef>
              <c:f>'Respuestas de formulario 1'!$E$335</c:f>
              <c:strCache>
                <c:ptCount val="1"/>
                <c:pt idx="0">
                  <c:v>Por debajo de lo esperado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1'!$B$336:$B$349</c:f>
              <c:strCache>
                <c:ptCount val="14"/>
                <c:pt idx="0">
                  <c:v>Se conocen a sí mismos(as)</c:v>
                </c:pt>
                <c:pt idx="1">
                  <c:v>Tienen un proyecto de vida claro</c:v>
                </c:pt>
                <c:pt idx="2">
                  <c:v>Cuidan bien de su salud</c:v>
                </c:pt>
                <c:pt idx="3">
                  <c:v>Tienen relaciones armoniosas con los demás</c:v>
                </c:pt>
                <c:pt idx="4">
                  <c:v>Cuidan de los más vulnerables</c:v>
                </c:pt>
                <c:pt idx="5">
                  <c:v>Se comunican de manera asertiva y efectiva</c:v>
                </c:pt>
                <c:pt idx="6">
                  <c:v>Trabajan en forma colaborativa y en red</c:v>
                </c:pt>
                <c:pt idx="7">
                  <c:v>Participan en análisis frecuentes de la realidad</c:v>
                </c:pt>
                <c:pt idx="8">
                  <c:v>Conocen y aprecian sus raíces históricas</c:v>
                </c:pt>
                <c:pt idx="9">
                  <c:v>Están comprometidos y participan en la construcción de mundo justo, pacífico y respetuoso de la diversidad</c:v>
                </c:pt>
                <c:pt idx="10">
                  <c:v>Cuidan de la naturaleza y el medio ambiente</c:v>
                </c:pt>
                <c:pt idx="11">
                  <c:v>Participan por iniciativa propia en proyectos innovadores de transformación socioambiental</c:v>
                </c:pt>
                <c:pt idx="12">
                  <c:v>Vivien la equidad de género</c:v>
                </c:pt>
                <c:pt idx="13">
                  <c:v>Disfrutan el arte y se expresan a través de él</c:v>
                </c:pt>
              </c:strCache>
            </c:strRef>
          </c:cat>
          <c:val>
            <c:numRef>
              <c:f>'Respuestas de formulario 1'!$E$336:$E$349</c:f>
              <c:numCache>
                <c:formatCode>General</c:formatCode>
                <c:ptCount val="14"/>
                <c:pt idx="0">
                  <c:v>2</c:v>
                </c:pt>
                <c:pt idx="1">
                  <c:v>4</c:v>
                </c:pt>
                <c:pt idx="2">
                  <c:v>5</c:v>
                </c:pt>
                <c:pt idx="3">
                  <c:v>2</c:v>
                </c:pt>
                <c:pt idx="4">
                  <c:v>2</c:v>
                </c:pt>
                <c:pt idx="5">
                  <c:v>3</c:v>
                </c:pt>
                <c:pt idx="6">
                  <c:v>4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4</c:v>
                </c:pt>
                <c:pt idx="11">
                  <c:v>1</c:v>
                </c:pt>
                <c:pt idx="12">
                  <c:v>3</c:v>
                </c:pt>
                <c:pt idx="1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A61-400A-882D-862A4A93E71A}"/>
            </c:ext>
          </c:extLst>
        </c:ser>
        <c:ser>
          <c:idx val="3"/>
          <c:order val="3"/>
          <c:tx>
            <c:strRef>
              <c:f>'Respuestas de formulario 1'!$F$335</c:f>
              <c:strCache>
                <c:ptCount val="1"/>
                <c:pt idx="0">
                  <c:v>En forma escasa o muy deficiente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1'!$B$336:$B$349</c:f>
              <c:strCache>
                <c:ptCount val="14"/>
                <c:pt idx="0">
                  <c:v>Se conocen a sí mismos(as)</c:v>
                </c:pt>
                <c:pt idx="1">
                  <c:v>Tienen un proyecto de vida claro</c:v>
                </c:pt>
                <c:pt idx="2">
                  <c:v>Cuidan bien de su salud</c:v>
                </c:pt>
                <c:pt idx="3">
                  <c:v>Tienen relaciones armoniosas con los demás</c:v>
                </c:pt>
                <c:pt idx="4">
                  <c:v>Cuidan de los más vulnerables</c:v>
                </c:pt>
                <c:pt idx="5">
                  <c:v>Se comunican de manera asertiva y efectiva</c:v>
                </c:pt>
                <c:pt idx="6">
                  <c:v>Trabajan en forma colaborativa y en red</c:v>
                </c:pt>
                <c:pt idx="7">
                  <c:v>Participan en análisis frecuentes de la realidad</c:v>
                </c:pt>
                <c:pt idx="8">
                  <c:v>Conocen y aprecian sus raíces históricas</c:v>
                </c:pt>
                <c:pt idx="9">
                  <c:v>Están comprometidos y participan en la construcción de mundo justo, pacífico y respetuoso de la diversidad</c:v>
                </c:pt>
                <c:pt idx="10">
                  <c:v>Cuidan de la naturaleza y el medio ambiente</c:v>
                </c:pt>
                <c:pt idx="11">
                  <c:v>Participan por iniciativa propia en proyectos innovadores de transformación socioambiental</c:v>
                </c:pt>
                <c:pt idx="12">
                  <c:v>Vivien la equidad de género</c:v>
                </c:pt>
                <c:pt idx="13">
                  <c:v>Disfrutan el arte y se expresan a través de él</c:v>
                </c:pt>
              </c:strCache>
            </c:strRef>
          </c:cat>
          <c:val>
            <c:numRef>
              <c:f>'Respuestas de formulario 1'!$F$336:$F$349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3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A61-400A-882D-862A4A93E7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12358543"/>
        <c:axId val="312358959"/>
      </c:barChart>
      <c:catAx>
        <c:axId val="31235854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2358959"/>
        <c:crosses val="autoZero"/>
        <c:auto val="1"/>
        <c:lblAlgn val="ctr"/>
        <c:lblOffset val="100"/>
        <c:noMultiLvlLbl val="0"/>
      </c:catAx>
      <c:valAx>
        <c:axId val="31235895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23585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4.1. ¿En qué medida nuestras comunidades educativas son poseedoras de las siguientes cualidades?</a:t>
            </a:r>
          </a:p>
        </c:rich>
      </c:tx>
      <c:layout>
        <c:manualLayout>
          <c:xMode val="edge"/>
          <c:yMode val="edge"/>
          <c:x val="0.1101975988128888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1'!$C$353</c:f>
              <c:strCache>
                <c:ptCount val="1"/>
                <c:pt idx="0">
                  <c:v>En gran medida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1'!$B$354:$B$358</c:f>
              <c:strCache>
                <c:ptCount val="5"/>
                <c:pt idx="0">
                  <c:v>Prevalecen las relaciones armónicas</c:v>
                </c:pt>
                <c:pt idx="1">
                  <c:v>Conviven en forma sana y frecuente</c:v>
                </c:pt>
                <c:pt idx="2">
                  <c:v>Tienen un alto sentido de pertenencia</c:v>
                </c:pt>
                <c:pt idx="3">
                  <c:v>Han construido lazos muy sólidos con el resto de las obras apostólicas de la Provincia de México</c:v>
                </c:pt>
                <c:pt idx="4">
                  <c:v>Han construido lazos muy fuertes con otras instancias locales, nacionales e internacionales con las que hacen sinergia</c:v>
                </c:pt>
              </c:strCache>
            </c:strRef>
          </c:cat>
          <c:val>
            <c:numRef>
              <c:f>'Respuestas de formulario 1'!$C$354:$C$358</c:f>
              <c:numCache>
                <c:formatCode>General</c:formatCode>
                <c:ptCount val="5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46-442D-9017-863CAC5DD02F}"/>
            </c:ext>
          </c:extLst>
        </c:ser>
        <c:ser>
          <c:idx val="1"/>
          <c:order val="1"/>
          <c:tx>
            <c:strRef>
              <c:f>'Respuestas de formulario 1'!$D$353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1'!$B$354:$B$358</c:f>
              <c:strCache>
                <c:ptCount val="5"/>
                <c:pt idx="0">
                  <c:v>Prevalecen las relaciones armónicas</c:v>
                </c:pt>
                <c:pt idx="1">
                  <c:v>Conviven en forma sana y frecuente</c:v>
                </c:pt>
                <c:pt idx="2">
                  <c:v>Tienen un alto sentido de pertenencia</c:v>
                </c:pt>
                <c:pt idx="3">
                  <c:v>Han construido lazos muy sólidos con el resto de las obras apostólicas de la Provincia de México</c:v>
                </c:pt>
                <c:pt idx="4">
                  <c:v>Han construido lazos muy fuertes con otras instancias locales, nacionales e internacionales con las que hacen sinergia</c:v>
                </c:pt>
              </c:strCache>
            </c:strRef>
          </c:cat>
          <c:val>
            <c:numRef>
              <c:f>'Respuestas de formulario 1'!$D$354:$D$358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3</c:v>
                </c:pt>
                <c:pt idx="3">
                  <c:v>0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646-442D-9017-863CAC5DD02F}"/>
            </c:ext>
          </c:extLst>
        </c:ser>
        <c:ser>
          <c:idx val="2"/>
          <c:order val="2"/>
          <c:tx>
            <c:strRef>
              <c:f>'Respuestas de formulario 1'!$E$353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1'!$B$354:$B$358</c:f>
              <c:strCache>
                <c:ptCount val="5"/>
                <c:pt idx="0">
                  <c:v>Prevalecen las relaciones armónicas</c:v>
                </c:pt>
                <c:pt idx="1">
                  <c:v>Conviven en forma sana y frecuente</c:v>
                </c:pt>
                <c:pt idx="2">
                  <c:v>Tienen un alto sentido de pertenencia</c:v>
                </c:pt>
                <c:pt idx="3">
                  <c:v>Han construido lazos muy sólidos con el resto de las obras apostólicas de la Provincia de México</c:v>
                </c:pt>
                <c:pt idx="4">
                  <c:v>Han construido lazos muy fuertes con otras instancias locales, nacionales e internacionales con las que hacen sinergia</c:v>
                </c:pt>
              </c:strCache>
            </c:strRef>
          </c:cat>
          <c:val>
            <c:numRef>
              <c:f>'Respuestas de formulario 1'!$E$354:$E$358</c:f>
              <c:numCache>
                <c:formatCode>General</c:formatCode>
                <c:ptCount val="5"/>
                <c:pt idx="0">
                  <c:v>4</c:v>
                </c:pt>
                <c:pt idx="1">
                  <c:v>4</c:v>
                </c:pt>
                <c:pt idx="2">
                  <c:v>1</c:v>
                </c:pt>
                <c:pt idx="3">
                  <c:v>4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646-442D-9017-863CAC5DD02F}"/>
            </c:ext>
          </c:extLst>
        </c:ser>
        <c:ser>
          <c:idx val="3"/>
          <c:order val="3"/>
          <c:tx>
            <c:strRef>
              <c:f>'Respuestas de formulario 1'!$F$353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1'!$B$354:$B$358</c:f>
              <c:strCache>
                <c:ptCount val="5"/>
                <c:pt idx="0">
                  <c:v>Prevalecen las relaciones armónicas</c:v>
                </c:pt>
                <c:pt idx="1">
                  <c:v>Conviven en forma sana y frecuente</c:v>
                </c:pt>
                <c:pt idx="2">
                  <c:v>Tienen un alto sentido de pertenencia</c:v>
                </c:pt>
                <c:pt idx="3">
                  <c:v>Han construido lazos muy sólidos con el resto de las obras apostólicas de la Provincia de México</c:v>
                </c:pt>
                <c:pt idx="4">
                  <c:v>Han construido lazos muy fuertes con otras instancias locales, nacionales e internacionales con las que hacen sinergia</c:v>
                </c:pt>
              </c:strCache>
            </c:strRef>
          </c:cat>
          <c:val>
            <c:numRef>
              <c:f>'Respuestas de formulario 1'!$F$354:$F$358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646-442D-9017-863CAC5DD0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29785823"/>
        <c:axId val="429789151"/>
      </c:barChart>
      <c:catAx>
        <c:axId val="42978582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789151"/>
        <c:crosses val="autoZero"/>
        <c:auto val="1"/>
        <c:lblAlgn val="ctr"/>
        <c:lblOffset val="100"/>
        <c:noMultiLvlLbl val="0"/>
      </c:catAx>
      <c:valAx>
        <c:axId val="42978915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7858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dirty="0"/>
              <a:t>4.2. ¿En qué medida en nuestras comunidades se fomenta y apoya en forma decidida el empoderamiento individual y colectivo, a favor de la construcción de un mundo más justo, pacífico y cuidadoso de la integridad de la creación, y del propio desarrollo inst</a:t>
            </a:r>
          </a:p>
        </c:rich>
      </c:tx>
      <c:layout>
        <c:manualLayout>
          <c:xMode val="edge"/>
          <c:yMode val="edge"/>
          <c:x val="0.1010228008647309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CB8F-4219-AC84-BEB8DF7D048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CB8F-4219-AC84-BEB8DF7D048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CB8F-4219-AC84-BEB8DF7D048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CB8F-4219-AC84-BEB8DF7D048C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1'!$B$361:$B$364</c:f>
              <c:strCache>
                <c:ptCount val="4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</c:strCache>
            </c:strRef>
          </c:cat>
          <c:val>
            <c:numRef>
              <c:f>'Respuestas de formulario 1'!$C$361:$C$364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B8F-4219-AC84-BEB8DF7D048C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dirty="0"/>
              <a:t>5.1. ¿En qué medida en la obra apostólica a la que perteneces, es la propia comunidad educativa la principal promotora del desarrollo institucional, apoyándose en metodologías específicas para impulsar el aprendizaje organizacional y la innovación?</a:t>
            </a:r>
          </a:p>
        </c:rich>
      </c:tx>
      <c:layout>
        <c:manualLayout>
          <c:xMode val="edge"/>
          <c:yMode val="edge"/>
          <c:x val="0.1097857589083794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A383-491A-BC0C-33BEB316D9D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A383-491A-BC0C-33BEB316D9D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A383-491A-BC0C-33BEB316D9D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A383-491A-BC0C-33BEB316D9D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A383-491A-BC0C-33BEB316D9DE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1'!$B$368:$B$372</c:f>
              <c:strCache>
                <c:ptCount val="5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  <c:pt idx="4">
                  <c:v>Desconozco cuáles pueden ser metodologías para impulsar el aprendizaje organizacional y la innovación</c:v>
                </c:pt>
              </c:strCache>
            </c:strRef>
          </c:cat>
          <c:val>
            <c:numRef>
              <c:f>'Respuestas de formulario 1'!$C$368:$C$372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4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383-491A-BC0C-33BEB316D9D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dirty="0"/>
              <a:t>5.2. ¿En qué medida consideras que los programas de formación continua de tu institución están respondiendo en forma adecuada a las necesidades y al contexto?</a:t>
            </a:r>
          </a:p>
        </c:rich>
      </c:tx>
      <c:layout>
        <c:manualLayout>
          <c:xMode val="edge"/>
          <c:yMode val="edge"/>
          <c:x val="9.9031349623327866E-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7C64-4E50-ABCA-C4BCD98DAF9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7C64-4E50-ABCA-C4BCD98DAF9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7C64-4E50-ABCA-C4BCD98DAF9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7C64-4E50-ABCA-C4BCD98DAF9B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1'!$B$375:$B$378</c:f>
              <c:strCache>
                <c:ptCount val="4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</c:strCache>
            </c:strRef>
          </c:cat>
          <c:val>
            <c:numRef>
              <c:f>'Respuestas de formulario 1'!$C$375:$C$378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C64-4E50-ABCA-C4BCD98DAF9B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dirty="0"/>
              <a:t>5.3. ¿En qué medida consideras que en tu comunidad e institución están logrando sistematizar aquellas experiencias educativas que están resultando clave, sobre todo por el potencial que tienen para detonar el aprendizaje organizacional?</a:t>
            </a:r>
          </a:p>
        </c:rich>
      </c:tx>
      <c:layout>
        <c:manualLayout>
          <c:xMode val="edge"/>
          <c:yMode val="edge"/>
          <c:x val="0.1008037228420747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9AD3-45B9-B108-75213EB27AC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9AD3-45B9-B108-75213EB27AC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9AD3-45B9-B108-75213EB27AC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9AD3-45B9-B108-75213EB27AC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9AD3-45B9-B108-75213EB27AC6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1'!$B$381:$B$385</c:f>
              <c:strCache>
                <c:ptCount val="5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  <c:pt idx="4">
                  <c:v>Desconozco a qué nos referimos con "sistematizar las experiencias educativas"</c:v>
                </c:pt>
              </c:strCache>
            </c:strRef>
          </c:cat>
          <c:val>
            <c:numRef>
              <c:f>'Respuestas de formulario 1'!$C$381:$C$385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AD3-45B9-B108-75213EB27AC6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dirty="0"/>
              <a:t>5.4. ¿En qué medida consideras que en tu institución prevalece una cultura de planeación estratégica y ésta está sirviendo en forma poderosa para su evolución?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8ADE-4A89-9A6D-64600CDD083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8ADE-4A89-9A6D-64600CDD083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8ADE-4A89-9A6D-64600CDD083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8ADE-4A89-9A6D-64600CDD083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8ADE-4A89-9A6D-64600CDD0831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1'!$B$388:$B$392</c:f>
              <c:strCache>
                <c:ptCount val="5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  <c:pt idx="4">
                  <c:v>Desconozco a qué nos referimos con "cultura de planeación estratégica"</c:v>
                </c:pt>
              </c:strCache>
            </c:strRef>
          </c:cat>
          <c:val>
            <c:numRef>
              <c:f>'Respuestas de formulario 1'!$C$388:$C$392</c:f>
              <c:numCache>
                <c:formatCode>General</c:formatCode>
                <c:ptCount val="5"/>
                <c:pt idx="0">
                  <c:v>2</c:v>
                </c:pt>
                <c:pt idx="1">
                  <c:v>0</c:v>
                </c:pt>
                <c:pt idx="2">
                  <c:v>4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ADE-4A89-9A6D-64600CDD0831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7AF0-49A9-B059-8E58E7F0B16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7AF0-49A9-B059-8E58E7F0B16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7AF0-49A9-B059-8E58E7F0B16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7AF0-49A9-B059-8E58E7F0B161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1'!$B$171:$B$174</c:f>
              <c:strCache>
                <c:ptCount val="4"/>
                <c:pt idx="0">
                  <c:v>Con mucha frecuencia</c:v>
                </c:pt>
                <c:pt idx="1">
                  <c:v>Con cierta frecuencia</c:v>
                </c:pt>
                <c:pt idx="2">
                  <c:v>Con poca frecuencia</c:v>
                </c:pt>
                <c:pt idx="3">
                  <c:v>Rara vez o nunca</c:v>
                </c:pt>
              </c:strCache>
            </c:strRef>
          </c:cat>
          <c:val>
            <c:numRef>
              <c:f>'Respuestas de formulario 1'!$C$171:$C$174</c:f>
              <c:numCache>
                <c:formatCode>General</c:formatCode>
                <c:ptCount val="4"/>
                <c:pt idx="0">
                  <c:v>1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AF0-49A9-B059-8E58E7F0B161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CF77-46F2-82A5-A26A800A836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CF77-46F2-82A5-A26A800A836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CF77-46F2-82A5-A26A800A836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CF77-46F2-82A5-A26A800A836C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1'!$B$177:$B$180</c:f>
              <c:strCache>
                <c:ptCount val="4"/>
                <c:pt idx="0">
                  <c:v>Lo conozco de cerca, pues participé activamente a lo largo de todo su desarrollo.</c:v>
                </c:pt>
                <c:pt idx="1">
                  <c:v>Lo conozco parcialmente, pues participé en algunos aspectos o etapas en su desarrollo.</c:v>
                </c:pt>
                <c:pt idx="2">
                  <c:v>Tengo una noción al menos vaga, por comentarios o referencias de terceros.</c:v>
                </c:pt>
                <c:pt idx="3">
                  <c:v>Lo desconozco por completo.</c:v>
                </c:pt>
              </c:strCache>
            </c:strRef>
          </c:cat>
          <c:val>
            <c:numRef>
              <c:f>'Respuestas de formulario 1'!$C$177:$C$180</c:f>
              <c:numCache>
                <c:formatCode>General</c:formatCode>
                <c:ptCount val="4"/>
                <c:pt idx="0">
                  <c:v>1</c:v>
                </c:pt>
                <c:pt idx="1">
                  <c:v>4</c:v>
                </c:pt>
                <c:pt idx="2">
                  <c:v>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F77-46F2-82A5-A26A800A836C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800" b="1" dirty="0"/>
              <a:t>2.1. ¿Qué tan convencida(o) te sientes de las siguientes afirmaciones?</a:t>
            </a:r>
          </a:p>
        </c:rich>
      </c:tx>
      <c:layout>
        <c:manualLayout>
          <c:xMode val="edge"/>
          <c:yMode val="edge"/>
          <c:x val="0.1319672813710102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1'!$C$184</c:f>
              <c:strCache>
                <c:ptCount val="1"/>
                <c:pt idx="0">
                  <c:v>Completamente convencido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1'!$C$185:$C$191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BF-4C91-96DB-8A80C7BFADAD}"/>
            </c:ext>
          </c:extLst>
        </c:ser>
        <c:ser>
          <c:idx val="1"/>
          <c:order val="1"/>
          <c:tx>
            <c:strRef>
              <c:f>'Respuestas de formulario 1'!$D$184</c:f>
              <c:strCache>
                <c:ptCount val="1"/>
                <c:pt idx="0">
                  <c:v>Relativamente convencido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1'!$D$185:$D$191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BF-4C91-96DB-8A80C7BFADAD}"/>
            </c:ext>
          </c:extLst>
        </c:ser>
        <c:ser>
          <c:idx val="2"/>
          <c:order val="2"/>
          <c:tx>
            <c:strRef>
              <c:f>'Respuestas de formulario 1'!$E$184</c:f>
              <c:strCache>
                <c:ptCount val="1"/>
                <c:pt idx="0">
                  <c:v>Con fuertes dudas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1'!$E$185:$E$191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FBF-4C91-96DB-8A80C7BFADAD}"/>
            </c:ext>
          </c:extLst>
        </c:ser>
        <c:ser>
          <c:idx val="3"/>
          <c:order val="3"/>
          <c:tx>
            <c:strRef>
              <c:f>'Respuestas de formulario 1'!$F$184</c:f>
              <c:strCache>
                <c:ptCount val="1"/>
                <c:pt idx="0">
                  <c:v>En desacuerdo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1'!$F$185:$F$191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FBF-4C91-96DB-8A80C7BFADAD}"/>
            </c:ext>
          </c:extLst>
        </c:ser>
        <c:ser>
          <c:idx val="4"/>
          <c:order val="4"/>
          <c:tx>
            <c:strRef>
              <c:f>'Respuestas de formulario 1'!$G$184</c:f>
              <c:strCache>
                <c:ptCount val="1"/>
                <c:pt idx="0">
                  <c:v>No estoy segura(o) de comprender bien la afirmación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1'!$G$185:$G$191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FBF-4C91-96DB-8A80C7BFADA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13924911"/>
        <c:axId val="213923247"/>
      </c:barChart>
      <c:catAx>
        <c:axId val="21392491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13923247"/>
        <c:crosses val="autoZero"/>
        <c:auto val="1"/>
        <c:lblAlgn val="ctr"/>
        <c:lblOffset val="100"/>
        <c:noMultiLvlLbl val="0"/>
      </c:catAx>
      <c:valAx>
        <c:axId val="2139232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139249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FE68-459D-B09E-39BD3A32B84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FE68-459D-B09E-39BD3A32B84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FE68-459D-B09E-39BD3A32B84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FE68-459D-B09E-39BD3A32B84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FE68-459D-B09E-39BD3A32B84C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1'!$B$194:$B$198</c:f>
              <c:strCache>
                <c:ptCount val="5"/>
                <c:pt idx="0">
                  <c:v>Muy identificada(o)</c:v>
                </c:pt>
                <c:pt idx="1">
                  <c:v>Identificada(o)</c:v>
                </c:pt>
                <c:pt idx="2">
                  <c:v>Poco identificada(o)</c:v>
                </c:pt>
                <c:pt idx="3">
                  <c:v>En deascuerdo</c:v>
                </c:pt>
                <c:pt idx="4">
                  <c:v>No estoy segura(o) de comprender bien la Misión</c:v>
                </c:pt>
              </c:strCache>
            </c:strRef>
          </c:cat>
          <c:val>
            <c:numRef>
              <c:f>'Respuestas de formulario 1'!$C$194:$C$198</c:f>
              <c:numCache>
                <c:formatCode>General</c:formatCode>
                <c:ptCount val="5"/>
                <c:pt idx="0">
                  <c:v>4</c:v>
                </c:pt>
                <c:pt idx="1">
                  <c:v>3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E68-459D-B09E-39BD3A32B84C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FEB4-45F1-AF3C-299399656B3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FEB4-45F1-AF3C-299399656B3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FEB4-45F1-AF3C-299399656B3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FEB4-45F1-AF3C-299399656B3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FEB4-45F1-AF3C-299399656B3D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1'!$B$201:$B$205</c:f>
              <c:strCache>
                <c:ptCount val="5"/>
                <c:pt idx="0">
                  <c:v>Muy identificada(o)</c:v>
                </c:pt>
                <c:pt idx="1">
                  <c:v>Identificada(o)</c:v>
                </c:pt>
                <c:pt idx="2">
                  <c:v>Poco identificada(o)</c:v>
                </c:pt>
                <c:pt idx="3">
                  <c:v>En desacuerdo</c:v>
                </c:pt>
                <c:pt idx="4">
                  <c:v>No estoy segura(o) de comprender bien la Misión</c:v>
                </c:pt>
              </c:strCache>
            </c:strRef>
          </c:cat>
          <c:val>
            <c:numRef>
              <c:f>'Respuestas de formulario 1'!$C$201:$C$205</c:f>
              <c:numCache>
                <c:formatCode>General</c:formatCode>
                <c:ptCount val="5"/>
                <c:pt idx="0">
                  <c:v>5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EB4-45F1-AF3C-299399656B3D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2.4. ¿Qué tanto consideras que como equipos de trabajo hemos logrado hacer parte de nuestra forma habitual de pensar, sentir y actuar los siguientes valores y cualidades?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1'!$C$208</c:f>
              <c:strCache>
                <c:ptCount val="1"/>
                <c:pt idx="0">
                  <c:v>Mucho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1'!$B$209:$B$224</c:f>
              <c:strCache>
                <c:ptCount val="16"/>
                <c:pt idx="0">
                  <c:v>Solidaridad</c:v>
                </c:pt>
                <c:pt idx="1">
                  <c:v>Respeto</c:v>
                </c:pt>
                <c:pt idx="2">
                  <c:v>Sentido comunitario</c:v>
                </c:pt>
                <c:pt idx="3">
                  <c:v>Justicia</c:v>
                </c:pt>
                <c:pt idx="4">
                  <c:v>Paz</c:v>
                </c:pt>
                <c:pt idx="5">
                  <c:v>Honestidad</c:v>
                </c:pt>
                <c:pt idx="6">
                  <c:v>Responsabilidad</c:v>
                </c:pt>
                <c:pt idx="7">
                  <c:v>Corresponsabilidad</c:v>
                </c:pt>
                <c:pt idx="8">
                  <c:v>Liderazgo</c:v>
                </c:pt>
                <c:pt idx="9">
                  <c:v>Resiliencia</c:v>
                </c:pt>
                <c:pt idx="10">
                  <c:v>Esperanza</c:v>
                </c:pt>
                <c:pt idx="11">
                  <c:v>Gratitud</c:v>
                </c:pt>
                <c:pt idx="12">
                  <c:v>Alegría</c:v>
                </c:pt>
                <c:pt idx="13">
                  <c:v>Congruencia</c:v>
                </c:pt>
                <c:pt idx="14">
                  <c:v>Unidad</c:v>
                </c:pt>
                <c:pt idx="15">
                  <c:v>Ética</c:v>
                </c:pt>
              </c:strCache>
            </c:strRef>
          </c:cat>
          <c:val>
            <c:numRef>
              <c:f>'Respuestas de formulario 1'!$C$209:$C$224</c:f>
              <c:numCache>
                <c:formatCode>General</c:formatCode>
                <c:ptCount val="16"/>
                <c:pt idx="0">
                  <c:v>5</c:v>
                </c:pt>
                <c:pt idx="1">
                  <c:v>4</c:v>
                </c:pt>
                <c:pt idx="2">
                  <c:v>5</c:v>
                </c:pt>
                <c:pt idx="3">
                  <c:v>3</c:v>
                </c:pt>
                <c:pt idx="4">
                  <c:v>4</c:v>
                </c:pt>
                <c:pt idx="5">
                  <c:v>4</c:v>
                </c:pt>
                <c:pt idx="6">
                  <c:v>5</c:v>
                </c:pt>
                <c:pt idx="7">
                  <c:v>5</c:v>
                </c:pt>
                <c:pt idx="8">
                  <c:v>2</c:v>
                </c:pt>
                <c:pt idx="9">
                  <c:v>2</c:v>
                </c:pt>
                <c:pt idx="10">
                  <c:v>6</c:v>
                </c:pt>
                <c:pt idx="11">
                  <c:v>6</c:v>
                </c:pt>
                <c:pt idx="12">
                  <c:v>5</c:v>
                </c:pt>
                <c:pt idx="13">
                  <c:v>2</c:v>
                </c:pt>
                <c:pt idx="14">
                  <c:v>3</c:v>
                </c:pt>
                <c:pt idx="1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26-455C-B294-1845C888EA51}"/>
            </c:ext>
          </c:extLst>
        </c:ser>
        <c:ser>
          <c:idx val="1"/>
          <c:order val="1"/>
          <c:tx>
            <c:strRef>
              <c:f>'Respuestas de formulario 1'!$D$208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1'!$B$209:$B$224</c:f>
              <c:strCache>
                <c:ptCount val="16"/>
                <c:pt idx="0">
                  <c:v>Solidaridad</c:v>
                </c:pt>
                <c:pt idx="1">
                  <c:v>Respeto</c:v>
                </c:pt>
                <c:pt idx="2">
                  <c:v>Sentido comunitario</c:v>
                </c:pt>
                <c:pt idx="3">
                  <c:v>Justicia</c:v>
                </c:pt>
                <c:pt idx="4">
                  <c:v>Paz</c:v>
                </c:pt>
                <c:pt idx="5">
                  <c:v>Honestidad</c:v>
                </c:pt>
                <c:pt idx="6">
                  <c:v>Responsabilidad</c:v>
                </c:pt>
                <c:pt idx="7">
                  <c:v>Corresponsabilidad</c:v>
                </c:pt>
                <c:pt idx="8">
                  <c:v>Liderazgo</c:v>
                </c:pt>
                <c:pt idx="9">
                  <c:v>Resiliencia</c:v>
                </c:pt>
                <c:pt idx="10">
                  <c:v>Esperanza</c:v>
                </c:pt>
                <c:pt idx="11">
                  <c:v>Gratitud</c:v>
                </c:pt>
                <c:pt idx="12">
                  <c:v>Alegría</c:v>
                </c:pt>
                <c:pt idx="13">
                  <c:v>Congruencia</c:v>
                </c:pt>
                <c:pt idx="14">
                  <c:v>Unidad</c:v>
                </c:pt>
                <c:pt idx="15">
                  <c:v>Ética</c:v>
                </c:pt>
              </c:strCache>
            </c:strRef>
          </c:cat>
          <c:val>
            <c:numRef>
              <c:f>'Respuestas de formulario 1'!$D$209:$D$224</c:f>
              <c:numCache>
                <c:formatCode>General</c:formatCode>
                <c:ptCount val="16"/>
                <c:pt idx="0">
                  <c:v>1</c:v>
                </c:pt>
                <c:pt idx="1">
                  <c:v>2</c:v>
                </c:pt>
                <c:pt idx="2">
                  <c:v>1</c:v>
                </c:pt>
                <c:pt idx="3">
                  <c:v>4</c:v>
                </c:pt>
                <c:pt idx="4">
                  <c:v>3</c:v>
                </c:pt>
                <c:pt idx="5">
                  <c:v>2</c:v>
                </c:pt>
                <c:pt idx="6">
                  <c:v>1</c:v>
                </c:pt>
                <c:pt idx="7">
                  <c:v>2</c:v>
                </c:pt>
                <c:pt idx="8">
                  <c:v>4</c:v>
                </c:pt>
                <c:pt idx="9">
                  <c:v>5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3">
                  <c:v>5</c:v>
                </c:pt>
                <c:pt idx="14">
                  <c:v>4</c:v>
                </c:pt>
                <c:pt idx="1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26-455C-B294-1845C888EA51}"/>
            </c:ext>
          </c:extLst>
        </c:ser>
        <c:ser>
          <c:idx val="2"/>
          <c:order val="2"/>
          <c:tx>
            <c:strRef>
              <c:f>'Respuestas de formulario 1'!$E$208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1'!$B$209:$B$224</c:f>
              <c:strCache>
                <c:ptCount val="16"/>
                <c:pt idx="0">
                  <c:v>Solidaridad</c:v>
                </c:pt>
                <c:pt idx="1">
                  <c:v>Respeto</c:v>
                </c:pt>
                <c:pt idx="2">
                  <c:v>Sentido comunitario</c:v>
                </c:pt>
                <c:pt idx="3">
                  <c:v>Justicia</c:v>
                </c:pt>
                <c:pt idx="4">
                  <c:v>Paz</c:v>
                </c:pt>
                <c:pt idx="5">
                  <c:v>Honestidad</c:v>
                </c:pt>
                <c:pt idx="6">
                  <c:v>Responsabilidad</c:v>
                </c:pt>
                <c:pt idx="7">
                  <c:v>Corresponsabilidad</c:v>
                </c:pt>
                <c:pt idx="8">
                  <c:v>Liderazgo</c:v>
                </c:pt>
                <c:pt idx="9">
                  <c:v>Resiliencia</c:v>
                </c:pt>
                <c:pt idx="10">
                  <c:v>Esperanza</c:v>
                </c:pt>
                <c:pt idx="11">
                  <c:v>Gratitud</c:v>
                </c:pt>
                <c:pt idx="12">
                  <c:v>Alegría</c:v>
                </c:pt>
                <c:pt idx="13">
                  <c:v>Congruencia</c:v>
                </c:pt>
                <c:pt idx="14">
                  <c:v>Unidad</c:v>
                </c:pt>
                <c:pt idx="15">
                  <c:v>Ética</c:v>
                </c:pt>
              </c:strCache>
            </c:strRef>
          </c:cat>
          <c:val>
            <c:numRef>
              <c:f>'Respuestas de formulario 1'!$E$209:$E$224</c:f>
              <c:numCache>
                <c:formatCode>General</c:formatCode>
                <c:ptCount val="1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F26-455C-B294-1845C888EA51}"/>
            </c:ext>
          </c:extLst>
        </c:ser>
        <c:ser>
          <c:idx val="3"/>
          <c:order val="3"/>
          <c:tx>
            <c:strRef>
              <c:f>'Respuestas de formulario 1'!$F$208</c:f>
              <c:strCache>
                <c:ptCount val="1"/>
                <c:pt idx="0">
                  <c:v>Poco o nada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1'!$B$209:$B$224</c:f>
              <c:strCache>
                <c:ptCount val="16"/>
                <c:pt idx="0">
                  <c:v>Solidaridad</c:v>
                </c:pt>
                <c:pt idx="1">
                  <c:v>Respeto</c:v>
                </c:pt>
                <c:pt idx="2">
                  <c:v>Sentido comunitario</c:v>
                </c:pt>
                <c:pt idx="3">
                  <c:v>Justicia</c:v>
                </c:pt>
                <c:pt idx="4">
                  <c:v>Paz</c:v>
                </c:pt>
                <c:pt idx="5">
                  <c:v>Honestidad</c:v>
                </c:pt>
                <c:pt idx="6">
                  <c:v>Responsabilidad</c:v>
                </c:pt>
                <c:pt idx="7">
                  <c:v>Corresponsabilidad</c:v>
                </c:pt>
                <c:pt idx="8">
                  <c:v>Liderazgo</c:v>
                </c:pt>
                <c:pt idx="9">
                  <c:v>Resiliencia</c:v>
                </c:pt>
                <c:pt idx="10">
                  <c:v>Esperanza</c:v>
                </c:pt>
                <c:pt idx="11">
                  <c:v>Gratitud</c:v>
                </c:pt>
                <c:pt idx="12">
                  <c:v>Alegría</c:v>
                </c:pt>
                <c:pt idx="13">
                  <c:v>Congruencia</c:v>
                </c:pt>
                <c:pt idx="14">
                  <c:v>Unidad</c:v>
                </c:pt>
                <c:pt idx="15">
                  <c:v>Ética</c:v>
                </c:pt>
              </c:strCache>
            </c:strRef>
          </c:cat>
          <c:val>
            <c:numRef>
              <c:f>'Respuestas de formulario 1'!$F$209:$F$224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F26-455C-B294-1845C888EA5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29820351"/>
        <c:axId val="429822015"/>
      </c:barChart>
      <c:catAx>
        <c:axId val="42982035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822015"/>
        <c:crosses val="autoZero"/>
        <c:auto val="1"/>
        <c:lblAlgn val="ctr"/>
        <c:lblOffset val="100"/>
        <c:noMultiLvlLbl val="0"/>
      </c:catAx>
      <c:valAx>
        <c:axId val="42982201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8203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2.5. ¿Qué tanto consideras que como facilitadores(as) y personas somos un buen ejemplo a seguir de las siguientes características o rasgos?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1'!$C$227</c:f>
              <c:strCache>
                <c:ptCount val="1"/>
                <c:pt idx="0">
                  <c:v>Mucho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1'!$B$228:$B$241</c:f>
              <c:strCache>
                <c:ptCount val="14"/>
                <c:pt idx="0">
                  <c:v>Nos conocemos a nosotros mismos(as)</c:v>
                </c:pt>
                <c:pt idx="1">
                  <c:v>Con proyecto de vida claro</c:v>
                </c:pt>
                <c:pt idx="2">
                  <c:v>Cuidamos bien nuestra salud</c:v>
                </c:pt>
                <c:pt idx="3">
                  <c:v>Relaciones armoniosas con los demás</c:v>
                </c:pt>
                <c:pt idx="4">
                  <c:v>Cuidamos de los más vulnerables</c:v>
                </c:pt>
                <c:pt idx="5">
                  <c:v>Nos comunicamos de manera asertiva y efectiva</c:v>
                </c:pt>
                <c:pt idx="6">
                  <c:v>Trabajamos en forma colaborativa y en red</c:v>
                </c:pt>
                <c:pt idx="7">
                  <c:v>Hacemos análisis frecuentes de la realidad</c:v>
                </c:pt>
                <c:pt idx="8">
                  <c:v>Conocemos y apreciamos nuestras raíces históricas</c:v>
                </c:pt>
                <c:pt idx="9">
                  <c:v>Nos avocamos a la construcción de mundo justo, pacífico y respetuoso de la diversidad</c:v>
                </c:pt>
                <c:pt idx="10">
                  <c:v>Cuidamos de la naturaleza y el medio ambiente</c:v>
                </c:pt>
                <c:pt idx="11">
                  <c:v>Participamos por iniciativa propia en proyectos innovadores de transformación socioambiental</c:v>
                </c:pt>
                <c:pt idx="12">
                  <c:v>Vivimos la equidad de género</c:v>
                </c:pt>
                <c:pt idx="13">
                  <c:v>Disfrutamos el arte y nos expresamos a través de él</c:v>
                </c:pt>
              </c:strCache>
            </c:strRef>
          </c:cat>
          <c:val>
            <c:numRef>
              <c:f>'Respuestas de formulario 1'!$C$228:$C$241</c:f>
              <c:numCache>
                <c:formatCode>General</c:formatCode>
                <c:ptCount val="14"/>
                <c:pt idx="0">
                  <c:v>2</c:v>
                </c:pt>
                <c:pt idx="1">
                  <c:v>4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2</c:v>
                </c:pt>
                <c:pt idx="6">
                  <c:v>6</c:v>
                </c:pt>
                <c:pt idx="7">
                  <c:v>3</c:v>
                </c:pt>
                <c:pt idx="8">
                  <c:v>3</c:v>
                </c:pt>
                <c:pt idx="9">
                  <c:v>5</c:v>
                </c:pt>
                <c:pt idx="10">
                  <c:v>5</c:v>
                </c:pt>
                <c:pt idx="11">
                  <c:v>2</c:v>
                </c:pt>
                <c:pt idx="12">
                  <c:v>3</c:v>
                </c:pt>
                <c:pt idx="1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A9-4113-8D33-212B62950BCA}"/>
            </c:ext>
          </c:extLst>
        </c:ser>
        <c:ser>
          <c:idx val="1"/>
          <c:order val="1"/>
          <c:tx>
            <c:strRef>
              <c:f>'Respuestas de formulario 1'!$D$227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1'!$B$228:$B$241</c:f>
              <c:strCache>
                <c:ptCount val="14"/>
                <c:pt idx="0">
                  <c:v>Nos conocemos a nosotros mismos(as)</c:v>
                </c:pt>
                <c:pt idx="1">
                  <c:v>Con proyecto de vida claro</c:v>
                </c:pt>
                <c:pt idx="2">
                  <c:v>Cuidamos bien nuestra salud</c:v>
                </c:pt>
                <c:pt idx="3">
                  <c:v>Relaciones armoniosas con los demás</c:v>
                </c:pt>
                <c:pt idx="4">
                  <c:v>Cuidamos de los más vulnerables</c:v>
                </c:pt>
                <c:pt idx="5">
                  <c:v>Nos comunicamos de manera asertiva y efectiva</c:v>
                </c:pt>
                <c:pt idx="6">
                  <c:v>Trabajamos en forma colaborativa y en red</c:v>
                </c:pt>
                <c:pt idx="7">
                  <c:v>Hacemos análisis frecuentes de la realidad</c:v>
                </c:pt>
                <c:pt idx="8">
                  <c:v>Conocemos y apreciamos nuestras raíces históricas</c:v>
                </c:pt>
                <c:pt idx="9">
                  <c:v>Nos avocamos a la construcción de mundo justo, pacífico y respetuoso de la diversidad</c:v>
                </c:pt>
                <c:pt idx="10">
                  <c:v>Cuidamos de la naturaleza y el medio ambiente</c:v>
                </c:pt>
                <c:pt idx="11">
                  <c:v>Participamos por iniciativa propia en proyectos innovadores de transformación socioambiental</c:v>
                </c:pt>
                <c:pt idx="12">
                  <c:v>Vivimos la equidad de género</c:v>
                </c:pt>
                <c:pt idx="13">
                  <c:v>Disfrutamos el arte y nos expresamos a través de él</c:v>
                </c:pt>
              </c:strCache>
            </c:strRef>
          </c:cat>
          <c:val>
            <c:numRef>
              <c:f>'Respuestas de formulario 1'!$D$228:$D$241</c:f>
              <c:numCache>
                <c:formatCode>General</c:formatCode>
                <c:ptCount val="14"/>
                <c:pt idx="0">
                  <c:v>5</c:v>
                </c:pt>
                <c:pt idx="1">
                  <c:v>2</c:v>
                </c:pt>
                <c:pt idx="2">
                  <c:v>4</c:v>
                </c:pt>
                <c:pt idx="3">
                  <c:v>4</c:v>
                </c:pt>
                <c:pt idx="4">
                  <c:v>3</c:v>
                </c:pt>
                <c:pt idx="5">
                  <c:v>5</c:v>
                </c:pt>
                <c:pt idx="6">
                  <c:v>1</c:v>
                </c:pt>
                <c:pt idx="7">
                  <c:v>4</c:v>
                </c:pt>
                <c:pt idx="8">
                  <c:v>3</c:v>
                </c:pt>
                <c:pt idx="9">
                  <c:v>2</c:v>
                </c:pt>
                <c:pt idx="10">
                  <c:v>2</c:v>
                </c:pt>
                <c:pt idx="11">
                  <c:v>3</c:v>
                </c:pt>
                <c:pt idx="12">
                  <c:v>4</c:v>
                </c:pt>
                <c:pt idx="1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A9-4113-8D33-212B62950BCA}"/>
            </c:ext>
          </c:extLst>
        </c:ser>
        <c:ser>
          <c:idx val="2"/>
          <c:order val="2"/>
          <c:tx>
            <c:strRef>
              <c:f>'Respuestas de formulario 1'!$E$227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1'!$B$228:$B$241</c:f>
              <c:strCache>
                <c:ptCount val="14"/>
                <c:pt idx="0">
                  <c:v>Nos conocemos a nosotros mismos(as)</c:v>
                </c:pt>
                <c:pt idx="1">
                  <c:v>Con proyecto de vida claro</c:v>
                </c:pt>
                <c:pt idx="2">
                  <c:v>Cuidamos bien nuestra salud</c:v>
                </c:pt>
                <c:pt idx="3">
                  <c:v>Relaciones armoniosas con los demás</c:v>
                </c:pt>
                <c:pt idx="4">
                  <c:v>Cuidamos de los más vulnerables</c:v>
                </c:pt>
                <c:pt idx="5">
                  <c:v>Nos comunicamos de manera asertiva y efectiva</c:v>
                </c:pt>
                <c:pt idx="6">
                  <c:v>Trabajamos en forma colaborativa y en red</c:v>
                </c:pt>
                <c:pt idx="7">
                  <c:v>Hacemos análisis frecuentes de la realidad</c:v>
                </c:pt>
                <c:pt idx="8">
                  <c:v>Conocemos y apreciamos nuestras raíces históricas</c:v>
                </c:pt>
                <c:pt idx="9">
                  <c:v>Nos avocamos a la construcción de mundo justo, pacífico y respetuoso de la diversidad</c:v>
                </c:pt>
                <c:pt idx="10">
                  <c:v>Cuidamos de la naturaleza y el medio ambiente</c:v>
                </c:pt>
                <c:pt idx="11">
                  <c:v>Participamos por iniciativa propia en proyectos innovadores de transformación socioambiental</c:v>
                </c:pt>
                <c:pt idx="12">
                  <c:v>Vivimos la equidad de género</c:v>
                </c:pt>
                <c:pt idx="13">
                  <c:v>Disfrutamos el arte y nos expresamos a través de él</c:v>
                </c:pt>
              </c:strCache>
            </c:strRef>
          </c:cat>
          <c:val>
            <c:numRef>
              <c:f>'Respuestas de formulario 1'!$E$228:$E$241</c:f>
              <c:numCache>
                <c:formatCode>General</c:formatCode>
                <c:ptCount val="14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2</c:v>
                </c:pt>
                <c:pt idx="12">
                  <c:v>0</c:v>
                </c:pt>
                <c:pt idx="1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0A9-4113-8D33-212B62950BCA}"/>
            </c:ext>
          </c:extLst>
        </c:ser>
        <c:ser>
          <c:idx val="3"/>
          <c:order val="3"/>
          <c:tx>
            <c:strRef>
              <c:f>'Respuestas de formulario 1'!$F$227</c:f>
              <c:strCache>
                <c:ptCount val="1"/>
                <c:pt idx="0">
                  <c:v>Poco o nada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1'!$B$228:$B$241</c:f>
              <c:strCache>
                <c:ptCount val="14"/>
                <c:pt idx="0">
                  <c:v>Nos conocemos a nosotros mismos(as)</c:v>
                </c:pt>
                <c:pt idx="1">
                  <c:v>Con proyecto de vida claro</c:v>
                </c:pt>
                <c:pt idx="2">
                  <c:v>Cuidamos bien nuestra salud</c:v>
                </c:pt>
                <c:pt idx="3">
                  <c:v>Relaciones armoniosas con los demás</c:v>
                </c:pt>
                <c:pt idx="4">
                  <c:v>Cuidamos de los más vulnerables</c:v>
                </c:pt>
                <c:pt idx="5">
                  <c:v>Nos comunicamos de manera asertiva y efectiva</c:v>
                </c:pt>
                <c:pt idx="6">
                  <c:v>Trabajamos en forma colaborativa y en red</c:v>
                </c:pt>
                <c:pt idx="7">
                  <c:v>Hacemos análisis frecuentes de la realidad</c:v>
                </c:pt>
                <c:pt idx="8">
                  <c:v>Conocemos y apreciamos nuestras raíces históricas</c:v>
                </c:pt>
                <c:pt idx="9">
                  <c:v>Nos avocamos a la construcción de mundo justo, pacífico y respetuoso de la diversidad</c:v>
                </c:pt>
                <c:pt idx="10">
                  <c:v>Cuidamos de la naturaleza y el medio ambiente</c:v>
                </c:pt>
                <c:pt idx="11">
                  <c:v>Participamos por iniciativa propia en proyectos innovadores de transformación socioambiental</c:v>
                </c:pt>
                <c:pt idx="12">
                  <c:v>Vivimos la equidad de género</c:v>
                </c:pt>
                <c:pt idx="13">
                  <c:v>Disfrutamos el arte y nos expresamos a través de él</c:v>
                </c:pt>
              </c:strCache>
            </c:strRef>
          </c:cat>
          <c:val>
            <c:numRef>
              <c:f>'Respuestas de formulario 1'!$F$228:$F$241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0A9-4113-8D33-212B62950B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3434255"/>
        <c:axId val="73437167"/>
      </c:barChart>
      <c:catAx>
        <c:axId val="7343425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3437167"/>
        <c:crosses val="autoZero"/>
        <c:auto val="1"/>
        <c:lblAlgn val="ctr"/>
        <c:lblOffset val="100"/>
        <c:noMultiLvlLbl val="0"/>
      </c:catAx>
      <c:valAx>
        <c:axId val="7343716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34342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5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6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7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8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" name="Google Shape;237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" name="Google Shape;248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Google Shape;253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8" name="Google Shape;258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200d3b4d252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g200d3b4d252_0_8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" name="Google Shape;264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9" name="Google Shape;269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Google Shape;274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9" name="Google Shape;279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4" name="Google Shape;284;p2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9" name="Google Shape;289;p2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" name="Google Shape;294;p2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9" name="Google Shape;299;p2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4" name="Google Shape;304;p2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9" name="Google Shape;309;p2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4" name="Google Shape;314;p2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9" name="Google Shape;319;p3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4" name="Google Shape;324;p3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3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4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4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4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4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4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4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4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4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00d3b4d252_0_91"/>
          <p:cNvSpPr txBox="1"/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g200d3b4d252_0_91"/>
          <p:cNvSpPr txBox="1"/>
          <p:nvPr>
            <p:ph idx="1" type="subTitle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89" name="Google Shape;89;g200d3b4d252_0_91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g200d3b4d252_0_91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g200d3b4d252_0_91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00d3b4d252_0_97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g200d3b4d252_0_97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" name="Google Shape;95;g200d3b4d252_0_97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g200d3b4d252_0_97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g200d3b4d252_0_97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00d3b4d252_0_103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g200d3b4d252_0_103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g200d3b4d252_0_103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00d3b4d252_0_107"/>
          <p:cNvSpPr txBox="1"/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g200d3b4d252_0_107"/>
          <p:cNvSpPr txBox="1"/>
          <p:nvPr>
            <p:ph idx="1" type="body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5" name="Google Shape;105;g200d3b4d252_0_107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g200d3b4d252_0_107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g200d3b4d252_0_107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00d3b4d252_0_113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g200d3b4d252_0_113"/>
          <p:cNvSpPr txBox="1"/>
          <p:nvPr>
            <p:ph idx="1" type="body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1" name="Google Shape;111;g200d3b4d252_0_113"/>
          <p:cNvSpPr txBox="1"/>
          <p:nvPr>
            <p:ph idx="2" type="body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g200d3b4d252_0_113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g200d3b4d252_0_113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g200d3b4d252_0_113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00d3b4d252_0_120"/>
          <p:cNvSpPr txBox="1"/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g200d3b4d252_0_120"/>
          <p:cNvSpPr txBox="1"/>
          <p:nvPr>
            <p:ph idx="1" type="body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18" name="Google Shape;118;g200d3b4d252_0_120"/>
          <p:cNvSpPr txBox="1"/>
          <p:nvPr>
            <p:ph idx="2" type="body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" name="Google Shape;119;g200d3b4d252_0_120"/>
          <p:cNvSpPr txBox="1"/>
          <p:nvPr>
            <p:ph idx="3" type="body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20" name="Google Shape;120;g200d3b4d252_0_120"/>
          <p:cNvSpPr txBox="1"/>
          <p:nvPr>
            <p:ph idx="4" type="body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" name="Google Shape;121;g200d3b4d252_0_120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g200d3b4d252_0_120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g200d3b4d252_0_120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00d3b4d252_0_129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g200d3b4d252_0_129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g200d3b4d252_0_129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g200d3b4d252_0_129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00d3b4d252_0_134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g200d3b4d252_0_134"/>
          <p:cNvSpPr txBox="1"/>
          <p:nvPr>
            <p:ph idx="1" type="body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32" name="Google Shape;132;g200d3b4d252_0_134"/>
          <p:cNvSpPr txBox="1"/>
          <p:nvPr>
            <p:ph idx="2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33" name="Google Shape;133;g200d3b4d252_0_134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g200d3b4d252_0_134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g200d3b4d252_0_134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00d3b4d252_0_141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g200d3b4d252_0_141"/>
          <p:cNvSpPr/>
          <p:nvPr>
            <p:ph idx="2" type="pic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139" name="Google Shape;139;g200d3b4d252_0_141"/>
          <p:cNvSpPr txBox="1"/>
          <p:nvPr>
            <p:ph idx="1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40" name="Google Shape;140;g200d3b4d252_0_141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g200d3b4d252_0_141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g200d3b4d252_0_141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200d3b4d252_0_148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g200d3b4d252_0_148"/>
          <p:cNvSpPr txBox="1"/>
          <p:nvPr>
            <p:ph idx="1" type="body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6" name="Google Shape;146;g200d3b4d252_0_148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g200d3b4d252_0_148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g200d3b4d252_0_148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200d3b4d252_0_154"/>
          <p:cNvSpPr txBox="1"/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g200d3b4d252_0_154"/>
          <p:cNvSpPr txBox="1"/>
          <p:nvPr>
            <p:ph idx="1" type="body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2" name="Google Shape;152;g200d3b4d252_0_154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g200d3b4d252_0_154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4" name="Google Shape;154;g200d3b4d252_0_154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3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3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3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3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3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3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3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3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3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3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3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3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4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4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4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4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4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4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4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4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4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4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4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3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00d3b4d252_0_8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2" name="Google Shape;82;g200d3b4d252_0_8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Google Shape;83;g200d3b4d252_0_85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4" name="Google Shape;84;g200d3b4d252_0_85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5" name="Google Shape;85;g200d3b4d252_0_85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chart" Target="../charts/chart8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chart" Target="../charts/chart9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chart" Target="../charts/chart10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chart" Target="../charts/chart11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chart" Target="../charts/chart12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chart" Target="../charts/chart13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chart" Target="../charts/chart14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chart" Target="../charts/chart15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chart" Target="../charts/chart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chart" Target="../charts/chart17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chart" Target="../charts/chart18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chart" Target="../charts/chart19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Relationship Id="rId3" Type="http://schemas.openxmlformats.org/officeDocument/2006/relationships/chart" Target="../charts/chart20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Relationship Id="rId3" Type="http://schemas.openxmlformats.org/officeDocument/2006/relationships/chart" Target="../charts/chart21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Relationship Id="rId3" Type="http://schemas.openxmlformats.org/officeDocument/2006/relationships/chart" Target="../charts/chart22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Relationship Id="rId3" Type="http://schemas.openxmlformats.org/officeDocument/2006/relationships/chart" Target="../charts/chart23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chart" Target="../charts/chart24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Relationship Id="rId3" Type="http://schemas.openxmlformats.org/officeDocument/2006/relationships/chart" Target="../charts/chart25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Relationship Id="rId3" Type="http://schemas.openxmlformats.org/officeDocument/2006/relationships/chart" Target="../charts/chart26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1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Relationship Id="rId3" Type="http://schemas.openxmlformats.org/officeDocument/2006/relationships/chart" Target="../charts/chart27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Relationship Id="rId3" Type="http://schemas.openxmlformats.org/officeDocument/2006/relationships/chart" Target="../charts/chart28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2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chart" Target="../charts/chart3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chart" Target="../charts/chart4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chart" Target="../charts/chart5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chart" Target="../charts/chart6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es-ES">
                <a:solidFill>
                  <a:schemeClr val="lt1"/>
                </a:solidFill>
              </a:rPr>
              <a:t>Proyecto Apostólico de León</a:t>
            </a:r>
            <a:br>
              <a:rPr lang="es-ES">
                <a:solidFill>
                  <a:schemeClr val="lt1"/>
                </a:solidFill>
              </a:rPr>
            </a:br>
            <a:r>
              <a:rPr lang="es-ES" sz="3200">
                <a:solidFill>
                  <a:schemeClr val="lt1"/>
                </a:solidFill>
              </a:rPr>
              <a:t>Procesamiento secundario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60" name="Google Shape;160;p1"/>
          <p:cNvSpPr txBox="1"/>
          <p:nvPr>
            <p:ph idx="1" type="subTitle"/>
          </p:nvPr>
        </p:nvSpPr>
        <p:spPr>
          <a:xfrm>
            <a:off x="1524000" y="3602038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es-ES"/>
              <a:t>Encuesta “Mirarse en el espejo del modelo”</a:t>
            </a:r>
            <a:br>
              <a:rPr b="1" lang="es-ES"/>
            </a:br>
            <a:r>
              <a:rPr lang="es-ES"/>
              <a:t>Agosto 2022</a:t>
            </a:r>
            <a:br>
              <a:rPr lang="es-ES"/>
            </a:b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s-ES" sz="2200"/>
              <a:t>Equipo de Apoyo al proceso estratégico de planeación</a:t>
            </a:r>
            <a:br>
              <a:rPr lang="es-ES" sz="2200"/>
            </a:br>
            <a:r>
              <a:rPr lang="es-ES" sz="2200"/>
              <a:t>Área de Investigación e Innovación Educativa</a:t>
            </a:r>
            <a:br>
              <a:rPr lang="es-ES"/>
            </a:b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3" name="Google Shape;213;p9"/>
          <p:cNvGraphicFramePr/>
          <p:nvPr/>
        </p:nvGraphicFramePr>
        <p:xfrm>
          <a:off x="861392" y="901148"/>
          <a:ext cx="10349948" cy="5194852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8" name="Google Shape;218;p10"/>
          <p:cNvGraphicFramePr/>
          <p:nvPr/>
        </p:nvGraphicFramePr>
        <p:xfrm>
          <a:off x="821635" y="795130"/>
          <a:ext cx="10614991" cy="5287617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s-ES" sz="2400"/>
              <a:t>3.1. Nuestro Modelo Educativo se fundamenta en la concepción educativa de Magdalena Sofía Barat. ¿Qué tan bien recuerdas y comprendes cada una de sus siete líneas fuerza?</a:t>
            </a:r>
            <a:endParaRPr/>
          </a:p>
        </p:txBody>
      </p:sp>
      <p:graphicFrame>
        <p:nvGraphicFramePr>
          <p:cNvPr id="224" name="Google Shape;224;p11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9" name="Google Shape;229;p12"/>
          <p:cNvGraphicFramePr/>
          <p:nvPr/>
        </p:nvGraphicFramePr>
        <p:xfrm>
          <a:off x="848139" y="768625"/>
          <a:ext cx="10376452" cy="5433391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4" name="Google Shape;234;p13"/>
          <p:cNvGraphicFramePr/>
          <p:nvPr/>
        </p:nvGraphicFramePr>
        <p:xfrm>
          <a:off x="742123" y="874643"/>
          <a:ext cx="10363200" cy="5234609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rgbClr val="FBE4D4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s-ES" sz="4000"/>
              <a:t>Los cuatro principios pedagógicos de nuestro Modelo Educativo</a:t>
            </a:r>
            <a:endParaRPr/>
          </a:p>
        </p:txBody>
      </p:sp>
      <p:sp>
        <p:nvSpPr>
          <p:cNvPr id="240" name="Google Shape;240;p1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7350" lvl="0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 b="0" i="1" sz="2000">
              <a:solidFill>
                <a:srgbClr val="2021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02124"/>
              </a:buClr>
              <a:buSzPts val="2000"/>
              <a:buFont typeface="Calibri"/>
              <a:buAutoNum type="alphaLcPeriod"/>
            </a:pPr>
            <a:r>
              <a:rPr b="0" i="1" lang="es-ES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Construir ambientes de aprendizaje equitativos, diversos, democráticos, flexibles e innovadores, donde todas y todos se sientan parte importante y se valore lo que cada quien puede aportar.</a:t>
            </a:r>
            <a:endParaRPr b="0" i="0" sz="2000">
              <a:solidFill>
                <a:srgbClr val="2021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02124"/>
              </a:buClr>
              <a:buSzPts val="2000"/>
              <a:buFont typeface="Calibri"/>
              <a:buAutoNum type="alphaLcPeriod"/>
            </a:pPr>
            <a:r>
              <a:rPr b="0" i="1" lang="es-ES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Propiciar ambientes que estimulen la construcción colaborativa del conocimiento, la autonomía, la autogestión, la metacognición y el desarrollo de iniciativas individuales y colectivas, siempre en un marco de respeto y de compromiso con el bien común.</a:t>
            </a:r>
            <a:endParaRPr b="0" i="0" sz="2000">
              <a:solidFill>
                <a:srgbClr val="2021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02124"/>
              </a:buClr>
              <a:buSzPts val="2000"/>
              <a:buFont typeface="Calibri"/>
              <a:buAutoNum type="alphaLcPeriod"/>
            </a:pPr>
            <a:r>
              <a:rPr b="0" i="1" lang="es-ES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Utilizar metodologías activas, integradoras, problematizadoras y retadoras, mismas que potencien la capacidad de los sujetos para partir de la realidad y responder a ella.</a:t>
            </a:r>
            <a:endParaRPr b="0" i="0" sz="2000">
              <a:solidFill>
                <a:srgbClr val="2021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02124"/>
              </a:buClr>
              <a:buSzPts val="2000"/>
              <a:buFont typeface="Calibri"/>
              <a:buAutoNum type="alphaLcPeriod"/>
            </a:pPr>
            <a:r>
              <a:rPr b="0" i="1" lang="es-ES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Evaluar constantemente nuestros planes, programas, proyectos y prácticas, para redirigir el rumbo y consolidar el logro de los objetivos, dando importancia tanto a los procesos de aprendizaje como a los logros y su impacto</a:t>
            </a:r>
            <a:r>
              <a:rPr b="0" i="0" lang="es-ES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" name="Google Shape;245;p15"/>
          <p:cNvGraphicFramePr/>
          <p:nvPr/>
        </p:nvGraphicFramePr>
        <p:xfrm>
          <a:off x="834887" y="834887"/>
          <a:ext cx="10296939" cy="5367129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0" name="Google Shape;250;p16"/>
          <p:cNvGraphicFramePr/>
          <p:nvPr/>
        </p:nvGraphicFramePr>
        <p:xfrm>
          <a:off x="940904" y="742122"/>
          <a:ext cx="10349947" cy="5314121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5" name="Google Shape;255;p17"/>
          <p:cNvGraphicFramePr/>
          <p:nvPr/>
        </p:nvGraphicFramePr>
        <p:xfrm>
          <a:off x="834887" y="874643"/>
          <a:ext cx="10508974" cy="5486400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s-ES" sz="2400"/>
              <a:t>3.6. ¿En qué medida las comunidades en las que viven nuestros sujetos de aprendizaje son entornos que favorecen el tipo de formación y calidad de vida que buscamos para nuestros sujetos de aprendizaje</a:t>
            </a:r>
            <a:r>
              <a:rPr lang="es-ES" sz="2000"/>
              <a:t>?</a:t>
            </a:r>
            <a:endParaRPr sz="4000"/>
          </a:p>
        </p:txBody>
      </p:sp>
      <p:graphicFrame>
        <p:nvGraphicFramePr>
          <p:cNvPr id="261" name="Google Shape;261;p18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00d3b4d252_0_8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s-ES">
                <a:solidFill>
                  <a:schemeClr val="lt1"/>
                </a:solidFill>
              </a:rPr>
              <a:t>Apunte metodológico y créditos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66" name="Google Shape;166;g200d3b4d252_0_80"/>
          <p:cNvSpPr txBox="1"/>
          <p:nvPr>
            <p:ph idx="1" type="body"/>
          </p:nvPr>
        </p:nvSpPr>
        <p:spPr>
          <a:xfrm>
            <a:off x="838200" y="2065950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Las presentes diapositivas presentan los resultados de la encuesta: </a:t>
            </a:r>
            <a:r>
              <a:rPr i="1" lang="es-ES" sz="1700">
                <a:latin typeface="Roboto"/>
                <a:ea typeface="Roboto"/>
                <a:cs typeface="Roboto"/>
                <a:sym typeface="Roboto"/>
              </a:rPr>
              <a:t>“Mirarse en el espejo del Modelo”, </a:t>
            </a: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misma que fue diseñada  entre mayo  y agosto del 2022 por el Equipo de Apoyo al proceso estratégico de implementación del Modelo Educativo, con el apoyo y supervisión del Área de Investigación e Innovación Educativa de la Provincia de México.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La encuesta fue aplicada el agosto del 2022 mediante Google Forms, y para su procesamiento secundario se contó con el apoyo de Hugo Rodríguez, colaborador externo especialista en Excel. 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El Equipo de Apoyo al proceso de implementación del Modelo Educativo estuvo integrado por: Ena Covarrubias Pineda, Silvia Noemí Escobar Landaverde, Irma López Blandinieres y Karola Laguna Chávez.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El equipo del Área de Investigación e Innovación Educativa integrado por: Gabriela Rodríguez Tristán y Gonzalo Zavala Alardín.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Elaboración de las diapositivas: Gonzalo Zavala Alardín, noviembre del 2022.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i="1" lang="es-ES" sz="1700">
                <a:latin typeface="Roboto"/>
                <a:ea typeface="Roboto"/>
                <a:cs typeface="Roboto"/>
                <a:sym typeface="Roboto"/>
              </a:rPr>
              <a:t>Enero del 2023.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" name="Google Shape;266;p19"/>
          <p:cNvGraphicFramePr/>
          <p:nvPr/>
        </p:nvGraphicFramePr>
        <p:xfrm>
          <a:off x="834887" y="887896"/>
          <a:ext cx="10296939" cy="5141843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1" name="Google Shape;271;p20"/>
          <p:cNvGraphicFramePr/>
          <p:nvPr/>
        </p:nvGraphicFramePr>
        <p:xfrm>
          <a:off x="689114" y="834887"/>
          <a:ext cx="10482470" cy="5274365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" name="Google Shape;276;p21"/>
          <p:cNvGraphicFramePr/>
          <p:nvPr/>
        </p:nvGraphicFramePr>
        <p:xfrm>
          <a:off x="861392" y="967409"/>
          <a:ext cx="10469218" cy="5181599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1" name="Google Shape;281;p22"/>
          <p:cNvGraphicFramePr/>
          <p:nvPr/>
        </p:nvGraphicFramePr>
        <p:xfrm>
          <a:off x="861391" y="834887"/>
          <a:ext cx="10323444" cy="5314121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" name="Google Shape;286;p23"/>
          <p:cNvGraphicFramePr/>
          <p:nvPr/>
        </p:nvGraphicFramePr>
        <p:xfrm>
          <a:off x="821635" y="848139"/>
          <a:ext cx="10429461" cy="5194852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1" name="Google Shape;291;p24"/>
          <p:cNvGraphicFramePr/>
          <p:nvPr/>
        </p:nvGraphicFramePr>
        <p:xfrm>
          <a:off x="848139" y="940904"/>
          <a:ext cx="10283687" cy="5181600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6" name="Google Shape;296;p25"/>
          <p:cNvGraphicFramePr/>
          <p:nvPr/>
        </p:nvGraphicFramePr>
        <p:xfrm>
          <a:off x="755374" y="914400"/>
          <a:ext cx="10389703" cy="5141843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1" name="Google Shape;301;p26"/>
          <p:cNvGraphicFramePr/>
          <p:nvPr/>
        </p:nvGraphicFramePr>
        <p:xfrm>
          <a:off x="834888" y="821635"/>
          <a:ext cx="10455964" cy="5194852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6" name="Google Shape;306;p27"/>
          <p:cNvGraphicFramePr/>
          <p:nvPr/>
        </p:nvGraphicFramePr>
        <p:xfrm>
          <a:off x="808383" y="848139"/>
          <a:ext cx="10336695" cy="5155095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1" name="Google Shape;311;p28"/>
          <p:cNvGraphicFramePr/>
          <p:nvPr/>
        </p:nvGraphicFramePr>
        <p:xfrm>
          <a:off x="795131" y="755374"/>
          <a:ext cx="10508974" cy="5446643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1. ¿Qué tanto estarías de acuerdo con la siguiente afirmación?</a:t>
            </a:r>
            <a:b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 </a:t>
            </a:r>
            <a:r>
              <a:rPr b="0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Conozco razonablemente bien los proyectos y logros de todas o la mayor parte de </a:t>
            </a:r>
            <a:r>
              <a:rPr b="1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los colegios </a:t>
            </a:r>
            <a:r>
              <a:rPr b="0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de la Provincia de México</a:t>
            </a: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. </a:t>
            </a:r>
            <a:b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</a:br>
            <a:endParaRPr sz="2400"/>
          </a:p>
        </p:txBody>
      </p:sp>
      <p:graphicFrame>
        <p:nvGraphicFramePr>
          <p:cNvPr id="172" name="Google Shape;172;p2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6" name="Google Shape;316;p29"/>
          <p:cNvGraphicFramePr/>
          <p:nvPr/>
        </p:nvGraphicFramePr>
        <p:xfrm>
          <a:off x="821635" y="781878"/>
          <a:ext cx="10522226" cy="5420139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1" name="Google Shape;321;p30"/>
          <p:cNvGraphicFramePr/>
          <p:nvPr/>
        </p:nvGraphicFramePr>
        <p:xfrm>
          <a:off x="821636" y="808383"/>
          <a:ext cx="10522226" cy="5300869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in Capital – Full Lifecycle FinTech Investors" id="326" name="Google Shape;326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59680" y="1892680"/>
            <a:ext cx="3072640" cy="30726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2. ¿Qué tanto estarías de acuerdo con la siguiente afirmación?: </a:t>
            </a:r>
            <a:b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b="0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Conozco razonablemente bien los proyectos y logros de todas o la mayor parte de las </a:t>
            </a:r>
            <a:r>
              <a:rPr b="1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organizaciones de educación popular</a:t>
            </a:r>
            <a:r>
              <a:rPr b="0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 de la Provincia de México. </a:t>
            </a:r>
            <a:br>
              <a:rPr b="0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</a:br>
            <a:endParaRPr i="1" sz="2400"/>
          </a:p>
        </p:txBody>
      </p:sp>
      <p:graphicFrame>
        <p:nvGraphicFramePr>
          <p:cNvPr id="178" name="Google Shape;178;p3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3. ¿Con qué frecuencia has tenido oportunidad de trabajar codo a codo y convivir con los equipos de trabajo de otras organizaciones educativas de la Provincia, para el desarrollo de algún proyecto educativo o en capacitación?</a:t>
            </a:r>
            <a:endParaRPr sz="3600"/>
          </a:p>
        </p:txBody>
      </p:sp>
      <p:graphicFrame>
        <p:nvGraphicFramePr>
          <p:cNvPr id="184" name="Google Shape;184;p4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4. ¿Qué grado de familiaridad tienes actualmente con el Modelo Educativo de la Provincia de México? </a:t>
            </a:r>
            <a:endParaRPr sz="2400"/>
          </a:p>
        </p:txBody>
      </p:sp>
      <p:graphicFrame>
        <p:nvGraphicFramePr>
          <p:cNvPr id="190" name="Google Shape;190;p5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5" name="Google Shape;195;p6"/>
          <p:cNvGraphicFramePr/>
          <p:nvPr/>
        </p:nvGraphicFramePr>
        <p:xfrm>
          <a:off x="954157" y="715616"/>
          <a:ext cx="10283686" cy="5261113"/>
        </p:xfrm>
        <a:graphic>
          <a:graphicData uri="http://schemas.openxmlformats.org/drawingml/2006/chart">
            <c:chart r:id="rId3"/>
          </a:graphicData>
        </a:graphic>
      </p:graphicFrame>
      <p:sp>
        <p:nvSpPr>
          <p:cNvPr id="196" name="Google Shape;196;p6"/>
          <p:cNvSpPr/>
          <p:nvPr/>
        </p:nvSpPr>
        <p:spPr>
          <a:xfrm>
            <a:off x="6096000" y="6109252"/>
            <a:ext cx="4253948" cy="556591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E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Pregunta accidentalmente omitida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2.2. ¿Qué tan identificada(o) te sientes con la Misión de nuestro Modelo Educativo?</a:t>
            </a:r>
            <a:endParaRPr sz="2400"/>
          </a:p>
        </p:txBody>
      </p:sp>
      <p:graphicFrame>
        <p:nvGraphicFramePr>
          <p:cNvPr id="202" name="Google Shape;202;p7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2.3. ¿Qué tan identificada(o) te sientes con la Visión a futuro de nuestro Modelo Educativo?</a:t>
            </a:r>
            <a:endParaRPr sz="2400"/>
          </a:p>
        </p:txBody>
      </p:sp>
      <p:graphicFrame>
        <p:nvGraphicFramePr>
          <p:cNvPr id="208" name="Google Shape;208;p8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Override1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6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7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8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9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0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1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2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3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4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5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6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7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8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2022-10-29T16:00:22Z</dcterms:created>
  <dc:creator>EliteBook - 8440p</dc:creator>
</cp:coreProperties>
</file>