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ms-office.chartcolorstyle+xml" PartName="/ppt/charts/colors4.xml"/>
  <Override ContentType="application/vnd.ms-office.chartcolorstyle+xml" PartName="/ppt/charts/colors8.xml"/>
  <Override ContentType="application/vnd.ms-office.chartcolorstyle+xml" PartName="/ppt/charts/colors11.xml"/>
  <Override ContentType="application/vnd.ms-office.chartcolorstyle+xml" PartName="/ppt/charts/colors24.xml"/>
  <Override ContentType="application/vnd.ms-office.chartcolorstyle+xml" PartName="/ppt/charts/colors15.xml"/>
  <Override ContentType="application/vnd.ms-office.chartcolorstyle+xml" PartName="/ppt/charts/colors28.xml"/>
  <Override ContentType="application/vnd.ms-office.chartcolorstyle+xml" PartName="/ppt/charts/colors14.xml"/>
  <Override ContentType="application/vnd.ms-office.chartcolorstyle+xml" PartName="/ppt/charts/colors5.xml"/>
  <Override ContentType="application/vnd.ms-office.chartcolorstyle+xml" PartName="/ppt/charts/colors19.xml"/>
  <Override ContentType="application/vnd.ms-office.chartcolorstyle+xml" PartName="/ppt/charts/colors22.xml"/>
  <Override ContentType="application/vnd.ms-office.chartcolorstyle+xml" PartName="/ppt/charts/colors18.xml"/>
  <Override ContentType="application/vnd.ms-office.chartcolorstyle+xml" PartName="/ppt/charts/colors23.xml"/>
  <Override ContentType="application/vnd.ms-office.chartcolorstyle+xml" PartName="/ppt/charts/colors10.xml"/>
  <Override ContentType="application/vnd.ms-office.chartcolorstyle+xml" PartName="/ppt/charts/colors9.xml"/>
  <Override ContentType="application/vnd.ms-office.chartcolorstyle+xml" PartName="/ppt/charts/colors27.xml"/>
  <Override ContentType="application/vnd.ms-office.chartcolorstyle+xml" PartName="/ppt/charts/colors26.xml"/>
  <Override ContentType="application/vnd.ms-office.chartcolorstyle+xml" PartName="/ppt/charts/colors21.xml"/>
  <Override ContentType="application/vnd.ms-office.chartcolorstyle+xml" PartName="/ppt/charts/colors6.xml"/>
  <Override ContentType="application/vnd.ms-office.chartcolorstyle+xml" PartName="/ppt/charts/colors1.xml"/>
  <Override ContentType="application/vnd.ms-office.chartcolorstyle+xml" PartName="/ppt/charts/colors17.xml"/>
  <Override ContentType="application/vnd.ms-office.chartcolorstyle+xml" PartName="/ppt/charts/colors13.xml"/>
  <Override ContentType="application/vnd.ms-office.chartcolorstyle+xml" PartName="/ppt/charts/colors20.xml"/>
  <Override ContentType="application/vnd.ms-office.chartcolorstyle+xml" PartName="/ppt/charts/colors2.xml"/>
  <Override ContentType="application/vnd.ms-office.chartcolorstyle+xml" PartName="/ppt/charts/colors3.xml"/>
  <Override ContentType="application/vnd.ms-office.chartcolorstyle+xml" PartName="/ppt/charts/colors16.xml"/>
  <Override ContentType="application/vnd.ms-office.chartcolorstyle+xml" PartName="/ppt/charts/colors7.xml"/>
  <Override ContentType="application/vnd.ms-office.chartcolorstyle+xml" PartName="/ppt/charts/colors25.xml"/>
  <Override ContentType="application/vnd.ms-office.chartcolorstyle+xml" PartName="/ppt/charts/colors12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drawingml.chart+xml" PartName="/ppt/charts/chart20.xml"/>
  <Override ContentType="application/vnd.openxmlformats-officedocument.drawingml.chart+xml" PartName="/ppt/charts/chart25.xml"/>
  <Override ContentType="application/vnd.openxmlformats-officedocument.drawingml.chart+xml" PartName="/ppt/charts/chart9.xml"/>
  <Override ContentType="application/vnd.openxmlformats-officedocument.drawingml.chart+xml" PartName="/ppt/charts/chart4.xml"/>
  <Override ContentType="application/vnd.openxmlformats-officedocument.drawingml.chart+xml" PartName="/ppt/charts/chart16.xml"/>
  <Override ContentType="application/vnd.openxmlformats-officedocument.drawingml.chart+xml" PartName="/ppt/charts/chart12.xml"/>
  <Override ContentType="application/vnd.openxmlformats-officedocument.drawingml.chart+xml" PartName="/ppt/charts/chart8.xml"/>
  <Override ContentType="application/vnd.openxmlformats-officedocument.drawingml.chart+xml" PartName="/ppt/charts/chart5.xml"/>
  <Override ContentType="application/vnd.openxmlformats-officedocument.drawingml.chart+xml" PartName="/ppt/charts/chart28.xml"/>
  <Override ContentType="application/vnd.openxmlformats-officedocument.drawingml.chart+xml" PartName="/ppt/charts/chart11.xml"/>
  <Override ContentType="application/vnd.openxmlformats-officedocument.drawingml.chart+xml" PartName="/ppt/charts/chart24.xml"/>
  <Override ContentType="application/vnd.openxmlformats-officedocument.drawingml.chart+xml" PartName="/ppt/charts/chart15.xml"/>
  <Override ContentType="application/vnd.openxmlformats-officedocument.drawingml.chart+xml" PartName="/ppt/charts/chart19.xml"/>
  <Override ContentType="application/vnd.openxmlformats-officedocument.drawingml.chart+xml" PartName="/ppt/charts/chart2.xml"/>
  <Override ContentType="application/vnd.openxmlformats-officedocument.drawingml.chart+xml" PartName="/ppt/charts/chart7.xml"/>
  <Override ContentType="application/vnd.openxmlformats-officedocument.drawingml.chart+xml" PartName="/ppt/charts/chart6.xml"/>
  <Override ContentType="application/vnd.openxmlformats-officedocument.drawingml.chart+xml" PartName="/ppt/charts/chart1.xml"/>
  <Override ContentType="application/vnd.openxmlformats-officedocument.drawingml.chart+xml" PartName="/ppt/charts/chart10.xml"/>
  <Override ContentType="application/vnd.openxmlformats-officedocument.drawingml.chart+xml" PartName="/ppt/charts/chart23.xml"/>
  <Override ContentType="application/vnd.openxmlformats-officedocument.drawingml.chart+xml" PartName="/ppt/charts/chart14.xml"/>
  <Override ContentType="application/vnd.openxmlformats-officedocument.drawingml.chart+xml" PartName="/ppt/charts/chart27.xml"/>
  <Override ContentType="application/vnd.openxmlformats-officedocument.drawingml.chart+xml" PartName="/ppt/charts/chart3.xml"/>
  <Override ContentType="application/vnd.openxmlformats-officedocument.drawingml.chart+xml" PartName="/ppt/charts/chart18.xml"/>
  <Override ContentType="application/vnd.openxmlformats-officedocument.drawingml.chart+xml" PartName="/ppt/charts/chart21.xml"/>
  <Override ContentType="application/vnd.openxmlformats-officedocument.drawingml.chart+xml" PartName="/ppt/charts/chart22.xml"/>
  <Override ContentType="application/vnd.openxmlformats-officedocument.drawingml.chart+xml" PartName="/ppt/charts/chart17.xml"/>
  <Override ContentType="application/vnd.openxmlformats-officedocument.drawingml.chart+xml" PartName="/ppt/charts/chart26.xml"/>
  <Override ContentType="application/vnd.openxmlformats-officedocument.drawingml.chart+xml" PartName="/ppt/charts/chart13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themeOverride+xml" PartName="/ppt/theme/themeOverride3.xml"/>
  <Override ContentType="application/vnd.openxmlformats-officedocument.themeOverride+xml" PartName="/ppt/theme/themeOverride8.xml"/>
  <Override ContentType="application/vnd.openxmlformats-officedocument.themeOverride+xml" PartName="/ppt/theme/themeOverride20.xml"/>
  <Override ContentType="application/vnd.openxmlformats-officedocument.themeOverride+xml" PartName="/ppt/theme/themeOverride12.xml"/>
  <Override ContentType="application/vnd.openxmlformats-officedocument.themeOverride+xml" PartName="/ppt/theme/themeOverride25.xml"/>
  <Override ContentType="application/vnd.openxmlformats-officedocument.themeOverride+xml" PartName="/ppt/theme/themeOverride16.xml"/>
  <Override ContentType="application/vnd.openxmlformats-officedocument.themeOverride+xml" PartName="/ppt/theme/themeOverride2.xml"/>
  <Override ContentType="application/vnd.openxmlformats-officedocument.themeOverride+xml" PartName="/ppt/theme/themeOverride9.xml"/>
  <Override ContentType="application/vnd.openxmlformats-officedocument.themeOverride+xml" PartName="/ppt/theme/themeOverride10.xml"/>
  <Override ContentType="application/vnd.openxmlformats-officedocument.themeOverride+xml" PartName="/ppt/theme/themeOverride11.xml"/>
  <Override ContentType="application/vnd.openxmlformats-officedocument.themeOverride+xml" PartName="/ppt/theme/themeOverride1.xml"/>
  <Override ContentType="application/vnd.openxmlformats-officedocument.themeOverride+xml" PartName="/ppt/theme/themeOverride24.xml"/>
  <Override ContentType="application/vnd.openxmlformats-officedocument.themeOverride+xml" PartName="/ppt/theme/themeOverride15.xml"/>
  <Override ContentType="application/vnd.openxmlformats-officedocument.themeOverride+xml" PartName="/ppt/theme/themeOverride28.xml"/>
  <Override ContentType="application/vnd.openxmlformats-officedocument.themeOverride+xml" PartName="/ppt/theme/themeOverride19.xml"/>
  <Override ContentType="application/vnd.openxmlformats-officedocument.themeOverride+xml" PartName="/ppt/theme/themeOverride22.xml"/>
  <Override ContentType="application/vnd.openxmlformats-officedocument.themeOverride+xml" PartName="/ppt/theme/themeOverride5.xml"/>
  <Override ContentType="application/vnd.openxmlformats-officedocument.themeOverride+xml" PartName="/ppt/theme/themeOverride6.xml"/>
  <Override ContentType="application/vnd.openxmlformats-officedocument.themeOverride+xml" PartName="/ppt/theme/themeOverride23.xml"/>
  <Override ContentType="application/vnd.openxmlformats-officedocument.themeOverride+xml" PartName="/ppt/theme/themeOverride18.xml"/>
  <Override ContentType="application/vnd.openxmlformats-officedocument.themeOverride+xml" PartName="/ppt/theme/themeOverride27.xml"/>
  <Override ContentType="application/vnd.openxmlformats-officedocument.themeOverride+xml" PartName="/ppt/theme/themeOverride14.xml"/>
  <Override ContentType="application/vnd.openxmlformats-officedocument.themeOverride+xml" PartName="/ppt/theme/themeOverride21.xml"/>
  <Override ContentType="application/vnd.openxmlformats-officedocument.themeOverride+xml" PartName="/ppt/theme/themeOverride26.xml"/>
  <Override ContentType="application/vnd.openxmlformats-officedocument.themeOverride+xml" PartName="/ppt/theme/themeOverride4.xml"/>
  <Override ContentType="application/vnd.openxmlformats-officedocument.themeOverride+xml" PartName="/ppt/theme/themeOverride7.xml"/>
  <Override ContentType="application/vnd.openxmlformats-officedocument.themeOverride+xml" PartName="/ppt/theme/themeOverride17.xml"/>
  <Override ContentType="application/vnd.openxmlformats-officedocument.themeOverride+xml" PartName="/ppt/theme/themeOverride13.xml"/>
  <Override ContentType="application/binary" PartName="/ppt/metadata"/>
  <Override ContentType="application/vnd.openxmlformats-officedocument.presentationml.notesMaster+xml" PartName="/ppt/notesMasters/notesMaster1.xml"/>
  <Override ContentType="application/vnd.ms-office.chartstyle+xml" PartName="/ppt/charts/style3.xml"/>
  <Override ContentType="application/vnd.ms-office.chartstyle+xml" PartName="/ppt/charts/style8.xml"/>
  <Override ContentType="application/vnd.ms-office.chartstyle+xml" PartName="/ppt/charts/style20.xml"/>
  <Override ContentType="application/vnd.ms-office.chartstyle+xml" PartName="/ppt/charts/style12.xml"/>
  <Override ContentType="application/vnd.ms-office.chartstyle+xml" PartName="/ppt/charts/style25.xml"/>
  <Override ContentType="application/vnd.ms-office.chartstyle+xml" PartName="/ppt/charts/style16.xml"/>
  <Override ContentType="application/vnd.ms-office.chartstyle+xml" PartName="/ppt/charts/style9.xml"/>
  <Override ContentType="application/vnd.ms-office.chartstyle+xml" PartName="/ppt/charts/style4.xml"/>
  <Override ContentType="application/vnd.ms-office.chartstyle+xml" PartName="/ppt/charts/style10.xml"/>
  <Override ContentType="application/vnd.ms-office.chartstyle+xml" PartName="/ppt/charts/style11.xml"/>
  <Override ContentType="application/vnd.ms-office.chartstyle+xml" PartName="/ppt/charts/style24.xml"/>
  <Override ContentType="application/vnd.ms-office.chartstyle+xml" PartName="/ppt/charts/style15.xml"/>
  <Override ContentType="application/vnd.ms-office.chartstyle+xml" PartName="/ppt/charts/style28.xml"/>
  <Override ContentType="application/vnd.ms-office.chartstyle+xml" PartName="/ppt/charts/style19.xml"/>
  <Override ContentType="application/vnd.ms-office.chartstyle+xml" PartName="/ppt/charts/style5.xml"/>
  <Override ContentType="application/vnd.ms-office.chartstyle+xml" PartName="/ppt/charts/style22.xml"/>
  <Override ContentType="application/vnd.ms-office.chartstyle+xml" PartName="/ppt/charts/style1.xml"/>
  <Override ContentType="application/vnd.ms-office.chartstyle+xml" PartName="/ppt/charts/style18.xml"/>
  <Override ContentType="application/vnd.ms-office.chartstyle+xml" PartName="/ppt/charts/style23.xml"/>
  <Override ContentType="application/vnd.ms-office.chartstyle+xml" PartName="/ppt/charts/style27.xml"/>
  <Override ContentType="application/vnd.ms-office.chartstyle+xml" PartName="/ppt/charts/style14.xml"/>
  <Override ContentType="application/vnd.ms-office.chartstyle+xml" PartName="/ppt/charts/style21.xml"/>
  <Override ContentType="application/vnd.ms-office.chartstyle+xml" PartName="/ppt/charts/style26.xml"/>
  <Override ContentType="application/vnd.ms-office.chartstyle+xml" PartName="/ppt/charts/style7.xml"/>
  <Override ContentType="application/vnd.ms-office.chartstyle+xml" PartName="/ppt/charts/style17.xml"/>
  <Override ContentType="application/vnd.ms-office.chartstyle+xml" PartName="/ppt/charts/style6.xml"/>
  <Override ContentType="application/vnd.ms-office.chartstyle+xml" PartName="/ppt/charts/style2.xml"/>
  <Override ContentType="application/vnd.ms-office.chartstyle+xml" PartName="/ppt/charts/style13.xml"/>
  <Override ContentType="application/vnd.openxmlformats-officedocument.presentationml.presProps+xml" PartName="/ppt/pres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</p:sldIdLst>
  <p:sldSz cy="6858000" cx="12192000"/>
  <p:notesSz cx="6858000" cy="9144000"/>
  <p:embeddedFontLst>
    <p:embeddedFont>
      <p:font typeface="Roboto"/>
      <p:regular r:id="rId38"/>
      <p:bold r:id="rId39"/>
      <p:italic r:id="rId40"/>
      <p:boldItalic r:id="rId4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42" roundtripDataSignature="AMtx7mjCdOfFqWxVCrmPt3R7/Xa4KKIko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Roboto-italic.fntdata"/><Relationship Id="rId20" Type="http://schemas.openxmlformats.org/officeDocument/2006/relationships/slide" Target="slides/slide15.xml"/><Relationship Id="rId42" Type="http://customschemas.google.com/relationships/presentationmetadata" Target="metadata"/><Relationship Id="rId41" Type="http://schemas.openxmlformats.org/officeDocument/2006/relationships/font" Target="fonts/Roboto-boldItalic.fnt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font" Target="fonts/Roboto-bold.fntdata"/><Relationship Id="rId16" Type="http://schemas.openxmlformats.org/officeDocument/2006/relationships/slide" Target="slides/slide11.xml"/><Relationship Id="rId38" Type="http://schemas.openxmlformats.org/officeDocument/2006/relationships/font" Target="fonts/Roboto-regular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charts/_rels/chart1.xml.rels><?xml version="1.0" encoding="UTF-8" standalone="yes"?>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themeOverride" Target="../theme/themeOverride5.xml"/><Relationship Id="rId4" Type="http://schemas.openxmlformats.org/officeDocument/2006/relationships/oleObject" Target="file:///C:\Users\EliteBook%20-%208440p\Desktop\Procesamiento%20secundario%20-%20HR\Versiones%20definitivas\Iyolosiwa%20San%20Luis%20final.xlsx" TargetMode="External"/></Relationships>
</file>

<file path=ppt/charts/_rels/chart10.xml.rels><?xml version="1.0" encoding="UTF-8" standalone="yes"?><Relationships xmlns="http://schemas.openxmlformats.org/package/2006/relationships"><Relationship Id="rId1" Type="http://schemas.microsoft.com/office/2011/relationships/chartStyle" Target="style10.xml"/><Relationship Id="rId2" Type="http://schemas.microsoft.com/office/2011/relationships/chartColorStyle" Target="colors10.xml"/><Relationship Id="rId3" Type="http://schemas.openxmlformats.org/officeDocument/2006/relationships/themeOverride" Target="../theme/themeOverride9.xml"/><Relationship Id="rId4" Type="http://schemas.openxmlformats.org/officeDocument/2006/relationships/oleObject" Target="file:///C:\Users\EliteBook%20-%208440p\Desktop\Procesamiento%20secundario%20-%20HR\Versiones%20definitivas\Iyolosiwa%20San%20Luis%20final.xlsx" TargetMode="External"/></Relationships>
</file>

<file path=ppt/charts/_rels/chart11.xml.rels><?xml version="1.0" encoding="UTF-8" standalone="yes"?><Relationships xmlns="http://schemas.openxmlformats.org/package/2006/relationships"><Relationship Id="rId1" Type="http://schemas.microsoft.com/office/2011/relationships/chartStyle" Target="style11.xml"/><Relationship Id="rId2" Type="http://schemas.microsoft.com/office/2011/relationships/chartColorStyle" Target="colors11.xml"/><Relationship Id="rId3" Type="http://schemas.openxmlformats.org/officeDocument/2006/relationships/themeOverride" Target="../theme/themeOverride4.xml"/><Relationship Id="rId4" Type="http://schemas.openxmlformats.org/officeDocument/2006/relationships/oleObject" Target="file:///C:\Users\EliteBook%20-%208440p\Desktop\Procesamiento%20secundario%20-%20HR\Versiones%20definitivas\Iyolosiwa%20San%20Luis%20final.xlsx" TargetMode="External"/></Relationships>
</file>

<file path=ppt/charts/_rels/chart12.xml.rels><?xml version="1.0" encoding="UTF-8" standalone="yes"?><Relationships xmlns="http://schemas.openxmlformats.org/package/2006/relationships"><Relationship Id="rId1" Type="http://schemas.microsoft.com/office/2011/relationships/chartStyle" Target="style12.xml"/><Relationship Id="rId2" Type="http://schemas.microsoft.com/office/2011/relationships/chartColorStyle" Target="colors12.xml"/><Relationship Id="rId3" Type="http://schemas.openxmlformats.org/officeDocument/2006/relationships/themeOverride" Target="../theme/themeOverride8.xml"/><Relationship Id="rId4" Type="http://schemas.openxmlformats.org/officeDocument/2006/relationships/oleObject" Target="file:///C:\Users\EliteBook%20-%208440p\Desktop\Procesamiento%20secundario%20-%20HR\Versiones%20definitivas\Iyolosiwa%20San%20Luis%20final.xlsx" TargetMode="External"/></Relationships>
</file>

<file path=ppt/charts/_rels/chart13.xml.rels><?xml version="1.0" encoding="UTF-8" standalone="yes"?><Relationships xmlns="http://schemas.openxmlformats.org/package/2006/relationships"><Relationship Id="rId1" Type="http://schemas.microsoft.com/office/2011/relationships/chartStyle" Target="style13.xml"/><Relationship Id="rId2" Type="http://schemas.microsoft.com/office/2011/relationships/chartColorStyle" Target="colors13.xml"/><Relationship Id="rId3" Type="http://schemas.openxmlformats.org/officeDocument/2006/relationships/themeOverride" Target="../theme/themeOverride16.xml"/><Relationship Id="rId4" Type="http://schemas.openxmlformats.org/officeDocument/2006/relationships/oleObject" Target="file:///C:\Users\EliteBook%20-%208440p\Desktop\Procesamiento%20secundario%20-%20HR\Versiones%20definitivas\Iyolosiwa%20San%20Luis%20final.xlsx" TargetMode="External"/></Relationships>
</file>

<file path=ppt/charts/_rels/chart14.xml.rels><?xml version="1.0" encoding="UTF-8" standalone="yes"?><Relationships xmlns="http://schemas.openxmlformats.org/package/2006/relationships"><Relationship Id="rId1" Type="http://schemas.microsoft.com/office/2011/relationships/chartStyle" Target="style14.xml"/><Relationship Id="rId2" Type="http://schemas.microsoft.com/office/2011/relationships/chartColorStyle" Target="colors14.xml"/><Relationship Id="rId3" Type="http://schemas.openxmlformats.org/officeDocument/2006/relationships/themeOverride" Target="../theme/themeOverride2.xml"/><Relationship Id="rId4" Type="http://schemas.openxmlformats.org/officeDocument/2006/relationships/oleObject" Target="file:///C:\Users\EliteBook%20-%208440p\Desktop\Procesamiento%20secundario%20-%20HR\Versiones%20definitivas\Iyolosiwa%20San%20Luis%20final.xlsx" TargetMode="External"/></Relationships>
</file>

<file path=ppt/charts/_rels/chart15.xml.rels><?xml version="1.0" encoding="UTF-8" standalone="yes"?><Relationships xmlns="http://schemas.openxmlformats.org/package/2006/relationships"><Relationship Id="rId1" Type="http://schemas.microsoft.com/office/2011/relationships/chartStyle" Target="style15.xml"/><Relationship Id="rId2" Type="http://schemas.microsoft.com/office/2011/relationships/chartColorStyle" Target="colors15.xml"/><Relationship Id="rId3" Type="http://schemas.openxmlformats.org/officeDocument/2006/relationships/themeOverride" Target="../theme/themeOverride24.xml"/><Relationship Id="rId4" Type="http://schemas.openxmlformats.org/officeDocument/2006/relationships/oleObject" Target="file:///C:\Users\EliteBook%20-%208440p\Desktop\Procesamiento%20secundario%20-%20HR\Versiones%20definitivas\Iyolosiwa%20San%20Luis%20final.xlsx" TargetMode="External"/></Relationships>
</file>

<file path=ppt/charts/_rels/chart16.xml.rels><?xml version="1.0" encoding="UTF-8" standalone="yes"?><Relationships xmlns="http://schemas.openxmlformats.org/package/2006/relationships"><Relationship Id="rId1" Type="http://schemas.microsoft.com/office/2011/relationships/chartStyle" Target="style16.xml"/><Relationship Id="rId2" Type="http://schemas.microsoft.com/office/2011/relationships/chartColorStyle" Target="colors16.xml"/><Relationship Id="rId3" Type="http://schemas.openxmlformats.org/officeDocument/2006/relationships/themeOverride" Target="../theme/themeOverride17.xml"/><Relationship Id="rId4" Type="http://schemas.openxmlformats.org/officeDocument/2006/relationships/oleObject" Target="file:///C:\Users\EliteBook%20-%208440p\Desktop\Procesamiento%20secundario%20-%20HR\Versiones%20definitivas\Iyolosiwa%20San%20Luis%20final.xlsx" TargetMode="External"/></Relationships>
</file>

<file path=ppt/charts/_rels/chart17.xml.rels><?xml version="1.0" encoding="UTF-8" standalone="yes"?><Relationships xmlns="http://schemas.openxmlformats.org/package/2006/relationships"><Relationship Id="rId1" Type="http://schemas.microsoft.com/office/2011/relationships/chartStyle" Target="style17.xml"/><Relationship Id="rId2" Type="http://schemas.microsoft.com/office/2011/relationships/chartColorStyle" Target="colors17.xml"/><Relationship Id="rId3" Type="http://schemas.openxmlformats.org/officeDocument/2006/relationships/themeOverride" Target="../theme/themeOverride6.xml"/><Relationship Id="rId4" Type="http://schemas.openxmlformats.org/officeDocument/2006/relationships/oleObject" Target="file:///C:\Users\EliteBook%20-%208440p\Desktop\Procesamiento%20secundario%20-%20HR\Versiones%20definitivas\Iyolosiwa%20San%20Luis%20final.xlsx" TargetMode="External"/></Relationships>
</file>

<file path=ppt/charts/_rels/chart18.xml.rels><?xml version="1.0" encoding="UTF-8" standalone="yes"?><Relationships xmlns="http://schemas.openxmlformats.org/package/2006/relationships"><Relationship Id="rId1" Type="http://schemas.microsoft.com/office/2011/relationships/chartStyle" Target="style18.xml"/><Relationship Id="rId2" Type="http://schemas.microsoft.com/office/2011/relationships/chartColorStyle" Target="colors18.xml"/><Relationship Id="rId3" Type="http://schemas.openxmlformats.org/officeDocument/2006/relationships/themeOverride" Target="../theme/themeOverride12.xml"/><Relationship Id="rId4" Type="http://schemas.openxmlformats.org/officeDocument/2006/relationships/oleObject" Target="file:///C:\Users\EliteBook%20-%208440p\Desktop\Procesamiento%20secundario%20-%20HR\Versiones%20definitivas\Iyolosiwa%20San%20Luis%20final.xlsx" TargetMode="External"/></Relationships>
</file>

<file path=ppt/charts/_rels/chart19.xml.rels><?xml version="1.0" encoding="UTF-8" standalone="yes"?><Relationships xmlns="http://schemas.openxmlformats.org/package/2006/relationships"><Relationship Id="rId1" Type="http://schemas.microsoft.com/office/2011/relationships/chartStyle" Target="style19.xml"/><Relationship Id="rId2" Type="http://schemas.microsoft.com/office/2011/relationships/chartColorStyle" Target="colors19.xml"/><Relationship Id="rId3" Type="http://schemas.openxmlformats.org/officeDocument/2006/relationships/themeOverride" Target="../theme/themeOverride11.xml"/><Relationship Id="rId4" Type="http://schemas.openxmlformats.org/officeDocument/2006/relationships/oleObject" Target="file:///C:\Users\EliteBook%20-%208440p\Desktop\Procesamiento%20secundario%20-%20HR\Versiones%20definitivas\Iyolosiwa%20San%20Luis%20final.xlsx" TargetMode="External"/></Relationships>
</file>

<file path=ppt/charts/_rels/chart2.xml.rels><?xml version="1.0" encoding="UTF-8" standalone="yes"?>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themeOverride" Target="../theme/themeOverride7.xml"/><Relationship Id="rId4" Type="http://schemas.openxmlformats.org/officeDocument/2006/relationships/oleObject" Target="file:///C:\Users\EliteBook%20-%208440p\Desktop\Procesamiento%20secundario%20-%20HR\Versiones%20definitivas\Iyolosiwa%20San%20Luis%20final.xlsx" TargetMode="External"/></Relationships>
</file>

<file path=ppt/charts/_rels/chart20.xml.rels><?xml version="1.0" encoding="UTF-8" standalone="yes"?><Relationships xmlns="http://schemas.openxmlformats.org/package/2006/relationships"><Relationship Id="rId1" Type="http://schemas.microsoft.com/office/2011/relationships/chartStyle" Target="style20.xml"/><Relationship Id="rId2" Type="http://schemas.microsoft.com/office/2011/relationships/chartColorStyle" Target="colors20.xml"/><Relationship Id="rId3" Type="http://schemas.openxmlformats.org/officeDocument/2006/relationships/themeOverride" Target="../theme/themeOverride21.xml"/><Relationship Id="rId4" Type="http://schemas.openxmlformats.org/officeDocument/2006/relationships/oleObject" Target="file:///C:\Users\EliteBook%20-%208440p\Desktop\Procesamiento%20secundario%20-%20HR\Versiones%20definitivas\Iyolosiwa%20San%20Luis%20final.xlsx" TargetMode="External"/></Relationships>
</file>

<file path=ppt/charts/_rels/chart21.xml.rels><?xml version="1.0" encoding="UTF-8" standalone="yes"?><Relationships xmlns="http://schemas.openxmlformats.org/package/2006/relationships"><Relationship Id="rId1" Type="http://schemas.microsoft.com/office/2011/relationships/chartStyle" Target="style21.xml"/><Relationship Id="rId2" Type="http://schemas.microsoft.com/office/2011/relationships/chartColorStyle" Target="colors21.xml"/><Relationship Id="rId3" Type="http://schemas.openxmlformats.org/officeDocument/2006/relationships/themeOverride" Target="../theme/themeOverride19.xml"/><Relationship Id="rId4" Type="http://schemas.openxmlformats.org/officeDocument/2006/relationships/oleObject" Target="file:///C:\Users\EliteBook%20-%208440p\Desktop\Procesamiento%20secundario%20-%20HR\Versiones%20definitivas\Iyolosiwa%20San%20Luis%20final.xlsx" TargetMode="External"/></Relationships>
</file>

<file path=ppt/charts/_rels/chart22.xml.rels><?xml version="1.0" encoding="UTF-8" standalone="yes"?><Relationships xmlns="http://schemas.openxmlformats.org/package/2006/relationships"><Relationship Id="rId1" Type="http://schemas.microsoft.com/office/2011/relationships/chartStyle" Target="style22.xml"/><Relationship Id="rId2" Type="http://schemas.microsoft.com/office/2011/relationships/chartColorStyle" Target="colors22.xml"/><Relationship Id="rId3" Type="http://schemas.openxmlformats.org/officeDocument/2006/relationships/themeOverride" Target="../theme/themeOverride10.xml"/><Relationship Id="rId4" Type="http://schemas.openxmlformats.org/officeDocument/2006/relationships/oleObject" Target="file:///C:\Users\EliteBook%20-%208440p\Desktop\Procesamiento%20secundario%20-%20HR\Versiones%20definitivas\Iyolosiwa%20San%20Luis%20final.xlsx" TargetMode="External"/></Relationships>
</file>

<file path=ppt/charts/_rels/chart23.xml.rels><?xml version="1.0" encoding="UTF-8" standalone="yes"?><Relationships xmlns="http://schemas.openxmlformats.org/package/2006/relationships"><Relationship Id="rId1" Type="http://schemas.microsoft.com/office/2011/relationships/chartStyle" Target="style23.xml"/><Relationship Id="rId2" Type="http://schemas.microsoft.com/office/2011/relationships/chartColorStyle" Target="colors23.xml"/><Relationship Id="rId3" Type="http://schemas.openxmlformats.org/officeDocument/2006/relationships/themeOverride" Target="../theme/themeOverride27.xml"/><Relationship Id="rId4" Type="http://schemas.openxmlformats.org/officeDocument/2006/relationships/oleObject" Target="file:///C:\Users\EliteBook%20-%208440p\Desktop\Procesamiento%20secundario%20-%20HR\Versiones%20definitivas\Iyolosiwa%20San%20Luis%20final.xlsx" TargetMode="External"/></Relationships>
</file>

<file path=ppt/charts/_rels/chart24.xml.rels><?xml version="1.0" encoding="UTF-8" standalone="yes"?><Relationships xmlns="http://schemas.openxmlformats.org/package/2006/relationships"><Relationship Id="rId1" Type="http://schemas.microsoft.com/office/2011/relationships/chartStyle" Target="style24.xml"/><Relationship Id="rId2" Type="http://schemas.microsoft.com/office/2011/relationships/chartColorStyle" Target="colors24.xml"/><Relationship Id="rId3" Type="http://schemas.openxmlformats.org/officeDocument/2006/relationships/themeOverride" Target="../theme/themeOverride14.xml"/><Relationship Id="rId4" Type="http://schemas.openxmlformats.org/officeDocument/2006/relationships/oleObject" Target="file:///C:\Users\EliteBook%20-%208440p\Desktop\Procesamiento%20secundario%20-%20HR\Versiones%20definitivas\Iyolosiwa%20San%20Luis%20final.xlsx" TargetMode="External"/></Relationships>
</file>

<file path=ppt/charts/_rels/chart25.xml.rels><?xml version="1.0" encoding="UTF-8" standalone="yes"?><Relationships xmlns="http://schemas.openxmlformats.org/package/2006/relationships"><Relationship Id="rId1" Type="http://schemas.microsoft.com/office/2011/relationships/chartStyle" Target="style25.xml"/><Relationship Id="rId2" Type="http://schemas.microsoft.com/office/2011/relationships/chartColorStyle" Target="colors25.xml"/><Relationship Id="rId3" Type="http://schemas.openxmlformats.org/officeDocument/2006/relationships/themeOverride" Target="../theme/themeOverride23.xml"/><Relationship Id="rId4" Type="http://schemas.openxmlformats.org/officeDocument/2006/relationships/oleObject" Target="file:///C:\Users\EliteBook%20-%208440p\Desktop\Procesamiento%20secundario%20-%20HR\Versiones%20definitivas\Iyolosiwa%20San%20Luis%20final.xlsx" TargetMode="External"/></Relationships>
</file>

<file path=ppt/charts/_rels/chart26.xml.rels><?xml version="1.0" encoding="UTF-8" standalone="yes"?><Relationships xmlns="http://schemas.openxmlformats.org/package/2006/relationships"><Relationship Id="rId1" Type="http://schemas.microsoft.com/office/2011/relationships/chartStyle" Target="style26.xml"/><Relationship Id="rId2" Type="http://schemas.microsoft.com/office/2011/relationships/chartColorStyle" Target="colors26.xml"/><Relationship Id="rId3" Type="http://schemas.openxmlformats.org/officeDocument/2006/relationships/themeOverride" Target="../theme/themeOverride22.xml"/><Relationship Id="rId4" Type="http://schemas.openxmlformats.org/officeDocument/2006/relationships/oleObject" Target="file:///C:\Users\EliteBook%20-%208440p\Desktop\Procesamiento%20secundario%20-%20HR\Versiones%20definitivas\Iyolosiwa%20San%20Luis%20final.xlsx" TargetMode="External"/></Relationships>
</file>

<file path=ppt/charts/_rels/chart27.xml.rels><?xml version="1.0" encoding="UTF-8" standalone="yes"?><Relationships xmlns="http://schemas.openxmlformats.org/package/2006/relationships"><Relationship Id="rId1" Type="http://schemas.microsoft.com/office/2011/relationships/chartStyle" Target="style27.xml"/><Relationship Id="rId2" Type="http://schemas.microsoft.com/office/2011/relationships/chartColorStyle" Target="colors27.xml"/><Relationship Id="rId3" Type="http://schemas.openxmlformats.org/officeDocument/2006/relationships/themeOverride" Target="../theme/themeOverride1.xml"/><Relationship Id="rId4" Type="http://schemas.openxmlformats.org/officeDocument/2006/relationships/oleObject" Target="file:///C:\Users\EliteBook%20-%208440p\Desktop\Procesamiento%20secundario%20-%20HR\Versiones%20definitivas\Iyolosiwa%20San%20Luis%20final.xlsx" TargetMode="External"/></Relationships>
</file>

<file path=ppt/charts/_rels/chart28.xml.rels><?xml version="1.0" encoding="UTF-8" standalone="yes"?><Relationships xmlns="http://schemas.openxmlformats.org/package/2006/relationships"><Relationship Id="rId1" Type="http://schemas.microsoft.com/office/2011/relationships/chartStyle" Target="style28.xml"/><Relationship Id="rId2" Type="http://schemas.microsoft.com/office/2011/relationships/chartColorStyle" Target="colors28.xml"/><Relationship Id="rId3" Type="http://schemas.openxmlformats.org/officeDocument/2006/relationships/themeOverride" Target="../theme/themeOverride18.xml"/><Relationship Id="rId4" Type="http://schemas.openxmlformats.org/officeDocument/2006/relationships/oleObject" Target="file:///C:\Users\EliteBook%20-%208440p\Desktop\Procesamiento%20secundario%20-%20HR\Versiones%20definitivas\Iyolosiwa%20San%20Luis%20final.xlsx" TargetMode="External"/></Relationships>
</file>

<file path=ppt/charts/_rels/chart3.xml.rels><?xml version="1.0" encoding="UTF-8" standalone="yes"?>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themeOverride" Target="../theme/themeOverride15.xml"/><Relationship Id="rId4" Type="http://schemas.openxmlformats.org/officeDocument/2006/relationships/oleObject" Target="file:///C:\Users\EliteBook%20-%208440p\Desktop\Procesamiento%20secundario%20-%20HR\Versiones%20definitivas\Iyolosiwa%20San%20Luis%20final.xlsx" TargetMode="External"/></Relationships>
</file>

<file path=ppt/charts/_rels/chart4.xml.rels><?xml version="1.0" encoding="UTF-8" standalone="yes"?>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themeOverride" Target="../theme/themeOverride3.xml"/><Relationship Id="rId4" Type="http://schemas.openxmlformats.org/officeDocument/2006/relationships/oleObject" Target="file:///C:\Users\EliteBook%20-%208440p\Desktop\Procesamiento%20secundario%20-%20HR\Versiones%20definitivas\Iyolosiwa%20San%20Luis%20final.xlsx" TargetMode="External"/></Relationships>
</file>

<file path=ppt/charts/_rels/chart5.xml.rels><?xml version="1.0" encoding="UTF-8" standalone="yes"?>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themeOverride" Target="../theme/themeOverride26.xml"/><Relationship Id="rId4" Type="http://schemas.openxmlformats.org/officeDocument/2006/relationships/oleObject" Target="file:///C:\Users\EliteBook%20-%208440p\Desktop\Procesamiento%20secundario%20-%20HR\Versiones%20definitivas\Iyolosiwa%20San%20Luis%20final.xlsx" TargetMode="External"/></Relationships>
</file>

<file path=ppt/charts/_rels/chart6.xml.rels><?xml version="1.0" encoding="UTF-8" standalone="yes"?>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themeOverride" Target="../theme/themeOverride13.xml"/><Relationship Id="rId4" Type="http://schemas.openxmlformats.org/officeDocument/2006/relationships/oleObject" Target="file:///C:\Users\EliteBook%20-%208440p\Desktop\Procesamiento%20secundario%20-%20HR\Versiones%20definitivas\Iyolosiwa%20San%20Luis%20final.xlsx" TargetMode="External"/></Relationships>
</file>

<file path=ppt/charts/_rels/chart7.xml.rels><?xml version="1.0" encoding="UTF-8" standalone="yes"?>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themeOverride" Target="../theme/themeOverride25.xml"/><Relationship Id="rId4" Type="http://schemas.openxmlformats.org/officeDocument/2006/relationships/oleObject" Target="file:///C:\Users\EliteBook%20-%208440p\Desktop\Procesamiento%20secundario%20-%20HR\Versiones%20definitivas\Iyolosiwa%20San%20Luis%20final.xlsx" TargetMode="External"/></Relationships>
</file>

<file path=ppt/charts/_rels/chart8.xml.rels><?xml version="1.0" encoding="UTF-8" standalone="yes"?><Relationships xmlns="http://schemas.openxmlformats.org/package/2006/relationships"><Relationship Id="rId1" Type="http://schemas.microsoft.com/office/2011/relationships/chartStyle" Target="style8.xml"/><Relationship Id="rId2" Type="http://schemas.microsoft.com/office/2011/relationships/chartColorStyle" Target="colors8.xml"/><Relationship Id="rId3" Type="http://schemas.openxmlformats.org/officeDocument/2006/relationships/themeOverride" Target="../theme/themeOverride20.xml"/><Relationship Id="rId4" Type="http://schemas.openxmlformats.org/officeDocument/2006/relationships/oleObject" Target="file:///C:\Users\EliteBook%20-%208440p\Desktop\Procesamiento%20secundario%20-%20HR\Versiones%20definitivas\Iyolosiwa%20San%20Luis%20final.xlsx" TargetMode="External"/></Relationships>
</file>

<file path=ppt/charts/_rels/chart9.xml.rels><?xml version="1.0" encoding="UTF-8" standalone="yes"?><Relationships xmlns="http://schemas.openxmlformats.org/package/2006/relationships"><Relationship Id="rId1" Type="http://schemas.microsoft.com/office/2011/relationships/chartStyle" Target="style9.xml"/><Relationship Id="rId2" Type="http://schemas.microsoft.com/office/2011/relationships/chartColorStyle" Target="colors9.xml"/><Relationship Id="rId3" Type="http://schemas.openxmlformats.org/officeDocument/2006/relationships/themeOverride" Target="../theme/themeOverride28.xml"/><Relationship Id="rId4" Type="http://schemas.openxmlformats.org/officeDocument/2006/relationships/oleObject" Target="file:///C:\Users\EliteBook%20-%208440p\Desktop\Procesamiento%20secundario%20-%20HR\Versiones%20definitivas\Iyolosiwa%20San%20Luis%20fi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31A2-4FB2-87D5-5BE82CA0689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31A2-4FB2-87D5-5BE82CA0689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31A2-4FB2-87D5-5BE82CA0689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31A2-4FB2-87D5-5BE82CA0689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1'!$B$159:$B$162</c:f>
              <c:strCache>
                <c:ptCount val="4"/>
                <c:pt idx="0">
                  <c:v>Muy de acuerdo</c:v>
                </c:pt>
                <c:pt idx="1">
                  <c:v>De acuerdo</c:v>
                </c:pt>
                <c:pt idx="2">
                  <c:v>Relativamente en desacuerdo</c:v>
                </c:pt>
                <c:pt idx="3">
                  <c:v>En desacuerdo</c:v>
                </c:pt>
              </c:strCache>
            </c:strRef>
          </c:cat>
          <c:val>
            <c:numRef>
              <c:f>'Respuestas de formulario 1'!$C$159:$C$162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1A2-4FB2-87D5-5BE82CA0689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2FB-49B1-B7F8-54FF521DC5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2FB-49B1-B7F8-54FF521DC5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2FB-49B1-B7F8-54FF521DC5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22FB-49B1-B7F8-54FF521DC5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22FB-49B1-B7F8-54FF521DC52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1'!$B$245:$B$249</c:f>
              <c:strCache>
                <c:ptCount val="5"/>
                <c:pt idx="0">
                  <c:v>Puedo recordar y comprendo bien las  7 líneas fuerza</c:v>
                </c:pt>
                <c:pt idx="1">
                  <c:v>Puedo recordar y comprendo bien al menos 5 de las líneas fuerza</c:v>
                </c:pt>
                <c:pt idx="2">
                  <c:v>Puedo recordar y comprendo bien al menos 3 de las líneas fuerza</c:v>
                </c:pt>
                <c:pt idx="3">
                  <c:v>No recuerdo con claridad y/o no estoy segura(o) de comprender bien las líneas fuerza</c:v>
                </c:pt>
                <c:pt idx="4">
                  <c:v>Aún no recibo capacitación sobre las Líneas Fuerza, no las conozco</c:v>
                </c:pt>
              </c:strCache>
            </c:strRef>
          </c:cat>
          <c:val>
            <c:numRef>
              <c:f>'Respuestas de formulario 1'!$C$245:$C$249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2FB-49B1-B7F8-54FF521DC52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3.2. El </a:t>
            </a:r>
            <a:r>
              <a:rPr lang="es-MX" sz="1600" b="1" dirty="0" err="1"/>
              <a:t>socioconstructivismo</a:t>
            </a:r>
            <a:r>
              <a:rPr lang="es-MX" sz="1600" b="1" dirty="0"/>
              <a:t> y la pedagogía crítica liberadora constituyen el núcleo del enfoque pedagógico de nuestro Modelo Educativo. ¿En qué medida consideras que nuestras prácticas educativas están alineadas a dicho enfoque?</a:t>
            </a:r>
          </a:p>
        </c:rich>
      </c:tx>
      <c:layout>
        <c:manualLayout>
          <c:xMode val="edge"/>
          <c:yMode val="edge"/>
          <c:x val="0.103900046458318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1'!$C$252</c:f>
              <c:strCache>
                <c:ptCount val="1"/>
                <c:pt idx="0">
                  <c:v>Completamente alineadas a éste enfoque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1'!$C$253:$C$254</c:f>
              <c:numCache>
                <c:formatCode>General</c:formatCode>
                <c:ptCount val="2"/>
                <c:pt idx="0">
                  <c:v>2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68-4EC4-987F-B5222DD4D205}"/>
            </c:ext>
          </c:extLst>
        </c:ser>
        <c:ser>
          <c:idx val="1"/>
          <c:order val="1"/>
          <c:tx>
            <c:strRef>
              <c:f>'Respuestas de formulario 1'!$D$252</c:f>
              <c:strCache>
                <c:ptCount val="1"/>
                <c:pt idx="0">
                  <c:v>Más o menos alineadas a este enfoque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1'!$D$253:$D$254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68-4EC4-987F-B5222DD4D205}"/>
            </c:ext>
          </c:extLst>
        </c:ser>
        <c:ser>
          <c:idx val="2"/>
          <c:order val="2"/>
          <c:tx>
            <c:strRef>
              <c:f>'Respuestas de formulario 1'!$E$252</c:f>
              <c:strCache>
                <c:ptCount val="1"/>
                <c:pt idx="0">
                  <c:v>Sólo parcialmente alineadas a este enfoque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1'!$E$253:$E$254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68-4EC4-987F-B5222DD4D205}"/>
            </c:ext>
          </c:extLst>
        </c:ser>
        <c:ser>
          <c:idx val="3"/>
          <c:order val="3"/>
          <c:tx>
            <c:strRef>
              <c:f>'Respuestas de formulario 1'!$F$252</c:f>
              <c:strCache>
                <c:ptCount val="1"/>
                <c:pt idx="0">
                  <c:v>No siguen este enfoque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1'!$F$253:$F$254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568-4EC4-987F-B5222DD4D205}"/>
            </c:ext>
          </c:extLst>
        </c:ser>
        <c:ser>
          <c:idx val="4"/>
          <c:order val="4"/>
          <c:tx>
            <c:strRef>
              <c:f>'Respuestas de formulario 1'!$G$252</c:f>
              <c:strCache>
                <c:ptCount val="1"/>
                <c:pt idx="0">
                  <c:v>Desconozco en qué consiste este enfoque pedagògico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1'!$G$253:$G$254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568-4EC4-987F-B5222DD4D2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3776831"/>
        <c:axId val="73777247"/>
      </c:barChart>
      <c:catAx>
        <c:axId val="737768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777247"/>
        <c:crosses val="autoZero"/>
        <c:auto val="1"/>
        <c:lblAlgn val="ctr"/>
        <c:lblOffset val="100"/>
        <c:noMultiLvlLbl val="0"/>
      </c:catAx>
      <c:valAx>
        <c:axId val="737772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7768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3.2.A.  Los siguientes son los cuatro principios pedagógicos de nuestro modelo educativo. </a:t>
            </a:r>
            <a:r>
              <a:rPr lang="es-ES" sz="1600" b="1" i="0" u="none" strike="noStrike" baseline="0" dirty="0">
                <a:effectLst/>
              </a:rPr>
              <a:t>¿Qué tanto están cada uno de estos principios incorporados en forma óptima en nuestra práctica educativa?</a:t>
            </a:r>
            <a:r>
              <a:rPr lang="es-MX" sz="1600" b="1" i="0" u="none" strike="noStrike" baseline="0" dirty="0">
                <a:effectLst/>
              </a:rPr>
              <a:t>  </a:t>
            </a:r>
            <a:endParaRPr lang="es-MX" sz="1600" b="1" dirty="0"/>
          </a:p>
        </c:rich>
      </c:tx>
      <c:layout>
        <c:manualLayout>
          <c:xMode val="edge"/>
          <c:yMode val="edge"/>
          <c:x val="0.1121755506198576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1'!$C$257</c:f>
              <c:strCache>
                <c:ptCount val="1"/>
                <c:pt idx="0">
                  <c:v>Totalmente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1'!$C$258:$C$261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EF-4349-B0E6-AEA93C4A1D84}"/>
            </c:ext>
          </c:extLst>
        </c:ser>
        <c:ser>
          <c:idx val="1"/>
          <c:order val="1"/>
          <c:tx>
            <c:strRef>
              <c:f>'Respuestas de formulario 1'!$D$257</c:f>
              <c:strCache>
                <c:ptCount val="1"/>
                <c:pt idx="0">
                  <c:v>En buena medida, en su mayor parte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1'!$D$258:$D$261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EF-4349-B0E6-AEA93C4A1D84}"/>
            </c:ext>
          </c:extLst>
        </c:ser>
        <c:ser>
          <c:idx val="2"/>
          <c:order val="2"/>
          <c:tx>
            <c:strRef>
              <c:f>'Respuestas de formulario 1'!$E$257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1'!$E$258:$E$261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EF-4349-B0E6-AEA93C4A1D84}"/>
            </c:ext>
          </c:extLst>
        </c:ser>
        <c:ser>
          <c:idx val="3"/>
          <c:order val="3"/>
          <c:tx>
            <c:strRef>
              <c:f>'Respuestas de formulario 1'!$F$257</c:f>
              <c:strCache>
                <c:ptCount val="1"/>
                <c:pt idx="0">
                  <c:v>En poca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1'!$F$258:$F$261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AEF-4349-B0E6-AEA93C4A1D84}"/>
            </c:ext>
          </c:extLst>
        </c:ser>
        <c:ser>
          <c:idx val="4"/>
          <c:order val="4"/>
          <c:tx>
            <c:strRef>
              <c:f>'Respuestas de formulario 1'!$G$257</c:f>
              <c:strCache>
                <c:ptCount val="1"/>
                <c:pt idx="0">
                  <c:v>No comprendo bien alguno o varios de estos principios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1'!$G$258:$G$261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EF-4349-B0E6-AEA93C4A1D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21499151"/>
        <c:axId val="1621498735"/>
      </c:barChart>
      <c:catAx>
        <c:axId val="16214991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21498735"/>
        <c:crosses val="autoZero"/>
        <c:auto val="1"/>
        <c:lblAlgn val="ctr"/>
        <c:lblOffset val="100"/>
        <c:noMultiLvlLbl val="0"/>
      </c:catAx>
      <c:valAx>
        <c:axId val="16214987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214991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3.3. Los siguientes son algunos de los rasgos del perfil que queremos desarrollar en nuestras facilitadoras(es). ¿En qué medida crees que tú ya los tienes desarrollados?</a:t>
            </a:r>
          </a:p>
        </c:rich>
      </c:tx>
      <c:layout>
        <c:manualLayout>
          <c:xMode val="edge"/>
          <c:yMode val="edge"/>
          <c:x val="0.1352073971278779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1'!$C$264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1'!$C$265:$C$267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36-4C5A-AAA3-4974E0D8757D}"/>
            </c:ext>
          </c:extLst>
        </c:ser>
        <c:ser>
          <c:idx val="1"/>
          <c:order val="1"/>
          <c:tx>
            <c:strRef>
              <c:f>'Respuestas de formulario 1'!$D$264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1'!$D$265:$D$267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36-4C5A-AAA3-4974E0D8757D}"/>
            </c:ext>
          </c:extLst>
        </c:ser>
        <c:ser>
          <c:idx val="2"/>
          <c:order val="2"/>
          <c:tx>
            <c:strRef>
              <c:f>'Respuestas de formulario 1'!$E$264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1'!$E$265:$E$267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36-4C5A-AAA3-4974E0D8757D}"/>
            </c:ext>
          </c:extLst>
        </c:ser>
        <c:ser>
          <c:idx val="3"/>
          <c:order val="3"/>
          <c:tx>
            <c:strRef>
              <c:f>'Respuestas de formulario 1'!$F$264</c:f>
              <c:strCache>
                <c:ptCount val="1"/>
                <c:pt idx="0">
                  <c:v>Aún por desarrollar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1'!$F$265:$F$267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E36-4C5A-AAA3-4974E0D875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2362703"/>
        <c:axId val="312337743"/>
      </c:barChart>
      <c:catAx>
        <c:axId val="3123627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37743"/>
        <c:crosses val="autoZero"/>
        <c:auto val="1"/>
        <c:lblAlgn val="ctr"/>
        <c:lblOffset val="100"/>
        <c:noMultiLvlLbl val="0"/>
      </c:catAx>
      <c:valAx>
        <c:axId val="3123377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627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3.4. ¿En qué medida las niñas, niños y adolescentes, jóvenes y adultos que participan en nuestros programas/proyectos formativos están cumpliendo con el rol que les toca para lograr nuestra misión educadora?</a:t>
            </a:r>
          </a:p>
        </c:rich>
      </c:tx>
      <c:layout>
        <c:manualLayout>
          <c:xMode val="edge"/>
          <c:yMode val="edge"/>
          <c:x val="0.1143431824143198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1'!$C$270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1'!$C$271:$C$274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D1-4AE7-B879-2DE85773B091}"/>
            </c:ext>
          </c:extLst>
        </c:ser>
        <c:ser>
          <c:idx val="1"/>
          <c:order val="1"/>
          <c:tx>
            <c:strRef>
              <c:f>'Respuestas de formulario 1'!$D$270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1'!$D$271:$D$274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D1-4AE7-B879-2DE85773B091}"/>
            </c:ext>
          </c:extLst>
        </c:ser>
        <c:ser>
          <c:idx val="2"/>
          <c:order val="2"/>
          <c:tx>
            <c:strRef>
              <c:f>'Respuestas de formulario 1'!$E$270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1'!$E$271:$E$274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D1-4AE7-B879-2DE85773B091}"/>
            </c:ext>
          </c:extLst>
        </c:ser>
        <c:ser>
          <c:idx val="3"/>
          <c:order val="3"/>
          <c:tx>
            <c:strRef>
              <c:f>'Respuestas de formulario 1'!$F$270</c:f>
              <c:strCache>
                <c:ptCount val="1"/>
                <c:pt idx="0">
                  <c:v>Escasamente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1'!$F$271:$F$274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7D1-4AE7-B879-2DE85773B0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6118223"/>
        <c:axId val="206120303"/>
      </c:barChart>
      <c:catAx>
        <c:axId val="2061182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6120303"/>
        <c:crosses val="autoZero"/>
        <c:auto val="1"/>
        <c:lblAlgn val="ctr"/>
        <c:lblOffset val="100"/>
        <c:noMultiLvlLbl val="0"/>
      </c:catAx>
      <c:valAx>
        <c:axId val="2061203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6118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3.5. ¿En qué medida las familias están cumpliendo con el rol que les toca para lograr nuestra misión educadora?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1'!$C$277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1'!$C$278:$C$281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17-42D2-8ACE-87A0B074ECA3}"/>
            </c:ext>
          </c:extLst>
        </c:ser>
        <c:ser>
          <c:idx val="1"/>
          <c:order val="1"/>
          <c:tx>
            <c:strRef>
              <c:f>'Respuestas de formulario 1'!$D$277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1'!$D$278:$D$281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17-42D2-8ACE-87A0B074ECA3}"/>
            </c:ext>
          </c:extLst>
        </c:ser>
        <c:ser>
          <c:idx val="2"/>
          <c:order val="2"/>
          <c:tx>
            <c:strRef>
              <c:f>'Respuestas de formulario 1'!$E$277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1'!$E$278:$E$281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17-42D2-8ACE-87A0B074ECA3}"/>
            </c:ext>
          </c:extLst>
        </c:ser>
        <c:ser>
          <c:idx val="3"/>
          <c:order val="3"/>
          <c:tx>
            <c:strRef>
              <c:f>'Respuestas de formulario 1'!$F$277</c:f>
              <c:strCache>
                <c:ptCount val="1"/>
                <c:pt idx="0">
                  <c:v>Escasamente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1'!$F$278:$F$281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A17-42D2-8ACE-87A0B074EC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2603087"/>
        <c:axId val="212605583"/>
      </c:barChart>
      <c:catAx>
        <c:axId val="21260308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2605583"/>
        <c:crosses val="autoZero"/>
        <c:auto val="1"/>
        <c:lblAlgn val="ctr"/>
        <c:lblOffset val="100"/>
        <c:noMultiLvlLbl val="0"/>
      </c:catAx>
      <c:valAx>
        <c:axId val="2126055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26030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608-4AFB-8C3A-41AEEDAD093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608-4AFB-8C3A-41AEEDAD093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1608-4AFB-8C3A-41AEEDAD093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1608-4AFB-8C3A-41AEEDAD093F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1'!$B$284:$B$287</c:f>
              <c:strCache>
                <c:ptCount val="4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No la favorecen</c:v>
                </c:pt>
              </c:strCache>
            </c:strRef>
          </c:cat>
          <c:val>
            <c:numRef>
              <c:f>'Respuestas de formulario 1'!$C$284:$C$287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608-4AFB-8C3A-41AEEDAD093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3.7. ¿En qué medida consideras que hemos logrado plenamente las siguientes aspiraciones?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1'!$C$290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1'!$C$291:$C$293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2F-452C-9A87-B324B82EF14F}"/>
            </c:ext>
          </c:extLst>
        </c:ser>
        <c:ser>
          <c:idx val="1"/>
          <c:order val="1"/>
          <c:tx>
            <c:strRef>
              <c:f>'Respuestas de formulario 1'!$D$290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1'!$D$291:$D$293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2F-452C-9A87-B324B82EF14F}"/>
            </c:ext>
          </c:extLst>
        </c:ser>
        <c:ser>
          <c:idx val="2"/>
          <c:order val="2"/>
          <c:tx>
            <c:strRef>
              <c:f>'Respuestas de formulario 1'!$E$290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1'!$E$291:$E$293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2F-452C-9A87-B324B82EF14F}"/>
            </c:ext>
          </c:extLst>
        </c:ser>
        <c:ser>
          <c:idx val="3"/>
          <c:order val="3"/>
          <c:tx>
            <c:strRef>
              <c:f>'Respuestas de formulario 1'!$F$290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1'!$F$291:$F$293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2F-452C-9A87-B324B82EF1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76058559"/>
        <c:axId val="1976057311"/>
      </c:barChart>
      <c:catAx>
        <c:axId val="19760585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976057311"/>
        <c:crosses val="autoZero"/>
        <c:auto val="1"/>
        <c:lblAlgn val="ctr"/>
        <c:lblOffset val="100"/>
        <c:noMultiLvlLbl val="0"/>
      </c:catAx>
      <c:valAx>
        <c:axId val="197605731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976058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3.8. Indica en qué medida contamos con programas/proyectos formativos adecuados y  suficientes para fomentar el perfil que deseamos en nuestros sujetos de aprendizaje.</a:t>
            </a:r>
          </a:p>
        </c:rich>
      </c:tx>
      <c:layout>
        <c:manualLayout>
          <c:xMode val="edge"/>
          <c:yMode val="edge"/>
          <c:x val="0.1065523656119956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1'!$C$296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1'!$C$297:$C$303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01-4ED4-93D1-D8BB5DCDEB60}"/>
            </c:ext>
          </c:extLst>
        </c:ser>
        <c:ser>
          <c:idx val="1"/>
          <c:order val="1"/>
          <c:tx>
            <c:strRef>
              <c:f>'Respuestas de formulario 1'!$D$296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1'!$D$297:$D$303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01-4ED4-93D1-D8BB5DCDEB60}"/>
            </c:ext>
          </c:extLst>
        </c:ser>
        <c:ser>
          <c:idx val="2"/>
          <c:order val="2"/>
          <c:tx>
            <c:strRef>
              <c:f>'Respuestas de formulario 1'!$E$296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1'!$E$297:$E$303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01-4ED4-93D1-D8BB5DCDEB60}"/>
            </c:ext>
          </c:extLst>
        </c:ser>
        <c:ser>
          <c:idx val="3"/>
          <c:order val="3"/>
          <c:tx>
            <c:strRef>
              <c:f>'Respuestas de formulario 1'!$F$296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1'!$F$297:$F$303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301-4ED4-93D1-D8BB5DCDEB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9827007"/>
        <c:axId val="429816607"/>
      </c:barChart>
      <c:catAx>
        <c:axId val="4298270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16607"/>
        <c:crosses val="autoZero"/>
        <c:auto val="1"/>
        <c:lblAlgn val="ctr"/>
        <c:lblOffset val="100"/>
        <c:noMultiLvlLbl val="0"/>
      </c:catAx>
      <c:valAx>
        <c:axId val="4298166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270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3.9. Indica en qué medida contamos con metodologías de enseñanza-aprendizaje adecuadas y  suficientes para fomentar el perfil que deseamos en nuestros sujetos de aprendizaje. </a:t>
            </a:r>
          </a:p>
        </c:rich>
      </c:tx>
      <c:layout>
        <c:manualLayout>
          <c:xMode val="edge"/>
          <c:yMode val="edge"/>
          <c:x val="0.1241925894640622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1'!$C$306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1'!$C$307:$C$313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DB-46E7-97CA-E4C7E850B74B}"/>
            </c:ext>
          </c:extLst>
        </c:ser>
        <c:ser>
          <c:idx val="1"/>
          <c:order val="1"/>
          <c:tx>
            <c:strRef>
              <c:f>'Respuestas de formulario 1'!$D$306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1'!$D$307:$D$313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DB-46E7-97CA-E4C7E850B74B}"/>
            </c:ext>
          </c:extLst>
        </c:ser>
        <c:ser>
          <c:idx val="2"/>
          <c:order val="2"/>
          <c:tx>
            <c:strRef>
              <c:f>'Respuestas de formulario 1'!$E$306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1'!$E$307:$E$313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0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DB-46E7-97CA-E4C7E850B74B}"/>
            </c:ext>
          </c:extLst>
        </c:ser>
        <c:ser>
          <c:idx val="3"/>
          <c:order val="3"/>
          <c:tx>
            <c:strRef>
              <c:f>'Respuestas de formulario 1'!$F$306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1'!$F$307:$F$313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ADB-46E7-97CA-E4C7E850B7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54733983"/>
        <c:axId val="454735647"/>
      </c:barChart>
      <c:catAx>
        <c:axId val="4547339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54735647"/>
        <c:crosses val="autoZero"/>
        <c:auto val="1"/>
        <c:lblAlgn val="ctr"/>
        <c:lblOffset val="100"/>
        <c:noMultiLvlLbl val="0"/>
      </c:catAx>
      <c:valAx>
        <c:axId val="4547356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54733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6E1-4690-942E-1076F2C3B28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B6E1-4690-942E-1076F2C3B28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B6E1-4690-942E-1076F2C3B28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B6E1-4690-942E-1076F2C3B28F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1'!$B$165:$B$168</c:f>
              <c:strCache>
                <c:ptCount val="4"/>
                <c:pt idx="0">
                  <c:v>Muy de acuerdo</c:v>
                </c:pt>
                <c:pt idx="1">
                  <c:v>De acuerdo</c:v>
                </c:pt>
                <c:pt idx="2">
                  <c:v>Relativamente en desacuerdo</c:v>
                </c:pt>
                <c:pt idx="3">
                  <c:v>En desacuerdo</c:v>
                </c:pt>
              </c:strCache>
            </c:strRef>
          </c:cat>
          <c:val>
            <c:numRef>
              <c:f>'Respuestas de formulario 1'!$C$165:$C$168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6E1-4690-942E-1076F2C3B28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3.10. Indica en qué medida contamos con metodologías de evaluación adecuadas y  suficientes para fomentar el perfil que deseamos en nuestros sujetos de aprendizaje. </a:t>
            </a:r>
          </a:p>
        </c:rich>
      </c:tx>
      <c:layout>
        <c:manualLayout>
          <c:xMode val="edge"/>
          <c:yMode val="edge"/>
          <c:x val="0.1102112306384237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1'!$C$316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1'!$C$317:$C$323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0F-4ADB-864D-0DF8AF856505}"/>
            </c:ext>
          </c:extLst>
        </c:ser>
        <c:ser>
          <c:idx val="1"/>
          <c:order val="1"/>
          <c:tx>
            <c:strRef>
              <c:f>'Respuestas de formulario 1'!$D$316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1'!$D$317:$D$323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0F-4ADB-864D-0DF8AF856505}"/>
            </c:ext>
          </c:extLst>
        </c:ser>
        <c:ser>
          <c:idx val="2"/>
          <c:order val="2"/>
          <c:tx>
            <c:strRef>
              <c:f>'Respuestas de formulario 1'!$E$316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1'!$E$317:$E$323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30F-4ADB-864D-0DF8AF856505}"/>
            </c:ext>
          </c:extLst>
        </c:ser>
        <c:ser>
          <c:idx val="3"/>
          <c:order val="3"/>
          <c:tx>
            <c:strRef>
              <c:f>'Respuestas de formulario 1'!$F$316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1'!$F$317:$F$323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30F-4ADB-864D-0DF8AF8565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31904079"/>
        <c:axId val="2031901583"/>
      </c:barChart>
      <c:catAx>
        <c:axId val="20319040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31901583"/>
        <c:crosses val="autoZero"/>
        <c:auto val="1"/>
        <c:lblAlgn val="ctr"/>
        <c:lblOffset val="100"/>
        <c:noMultiLvlLbl val="0"/>
      </c:catAx>
      <c:valAx>
        <c:axId val="20319015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319040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3.11. En qué medida la forma en que evaluamos el aprendizaje responde a las siguientes características.</a:t>
            </a:r>
          </a:p>
        </c:rich>
      </c:tx>
      <c:layout>
        <c:manualLayout>
          <c:xMode val="edge"/>
          <c:yMode val="edge"/>
          <c:x val="0.10813682101014016"/>
          <c:y val="7.47609855970312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1'!$C$326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1'!$C$327:$C$332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F0-43E3-9CDC-7F0DAB85218A}"/>
            </c:ext>
          </c:extLst>
        </c:ser>
        <c:ser>
          <c:idx val="1"/>
          <c:order val="1"/>
          <c:tx>
            <c:strRef>
              <c:f>'Respuestas de formulario 1'!$D$326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1'!$D$327:$D$332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F0-43E3-9CDC-7F0DAB85218A}"/>
            </c:ext>
          </c:extLst>
        </c:ser>
        <c:ser>
          <c:idx val="2"/>
          <c:order val="2"/>
          <c:tx>
            <c:strRef>
              <c:f>'Respuestas de formulario 1'!$E$326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1'!$E$327:$E$332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F0-43E3-9CDC-7F0DAB85218A}"/>
            </c:ext>
          </c:extLst>
        </c:ser>
        <c:ser>
          <c:idx val="3"/>
          <c:order val="3"/>
          <c:tx>
            <c:strRef>
              <c:f>'Respuestas de formulario 1'!$F$326</c:f>
              <c:strCache>
                <c:ptCount val="1"/>
                <c:pt idx="0">
                  <c:v>En escasa 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1'!$F$327:$F$332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7F0-43E3-9CDC-7F0DAB8521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9781663"/>
        <c:axId val="429786655"/>
      </c:barChart>
      <c:catAx>
        <c:axId val="4297816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6655"/>
        <c:crosses val="autoZero"/>
        <c:auto val="1"/>
        <c:lblAlgn val="ctr"/>
        <c:lblOffset val="100"/>
        <c:noMultiLvlLbl val="0"/>
      </c:catAx>
      <c:valAx>
        <c:axId val="4297866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16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3.12. ¿En qué medida consideramos que nuestros sujetos de aprendizaje han logrado desarrollar en la medida esperada (de acuerdo a su edad) las siguientes características, o, si es el caso, las bases suficientes que necesitarán más adelante para desarrolla</a:t>
            </a:r>
          </a:p>
        </c:rich>
      </c:tx>
      <c:layout>
        <c:manualLayout>
          <c:xMode val="edge"/>
          <c:yMode val="edge"/>
          <c:x val="0.1024143915587653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1'!$C$335</c:f>
              <c:strCache>
                <c:ptCount val="1"/>
                <c:pt idx="0">
                  <c:v>Mucho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1'!$C$336:$C$349</c:f>
              <c:numCache>
                <c:formatCode>General</c:formatCode>
                <c:ptCount val="1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55-47B3-BB59-E66D90CCAFD8}"/>
            </c:ext>
          </c:extLst>
        </c:ser>
        <c:ser>
          <c:idx val="1"/>
          <c:order val="1"/>
          <c:tx>
            <c:strRef>
              <c:f>'Respuestas de formulario 1'!$D$335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1'!$D$336:$D$349</c:f>
              <c:numCache>
                <c:formatCode>General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1</c:v>
                </c:pt>
                <c:pt idx="6">
                  <c:v>2</c:v>
                </c:pt>
                <c:pt idx="7">
                  <c:v>0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55-47B3-BB59-E66D90CCAFD8}"/>
            </c:ext>
          </c:extLst>
        </c:ser>
        <c:ser>
          <c:idx val="2"/>
          <c:order val="2"/>
          <c:tx>
            <c:strRef>
              <c:f>'Respuestas de formulario 1'!$E$335</c:f>
              <c:strCache>
                <c:ptCount val="1"/>
                <c:pt idx="0">
                  <c:v>Por debajo de lo esperado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1'!$E$336:$E$349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3</c:v>
                </c:pt>
                <c:pt idx="12">
                  <c:v>2</c:v>
                </c:pt>
                <c:pt idx="1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55-47B3-BB59-E66D90CCAFD8}"/>
            </c:ext>
          </c:extLst>
        </c:ser>
        <c:ser>
          <c:idx val="3"/>
          <c:order val="3"/>
          <c:tx>
            <c:strRef>
              <c:f>'Respuestas de formulario 1'!$F$335</c:f>
              <c:strCache>
                <c:ptCount val="1"/>
                <c:pt idx="0">
                  <c:v>En forma escasa o muy deficiente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1'!$F$336:$F$349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455-47B3-BB59-E66D90CCAF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2358543"/>
        <c:axId val="312358959"/>
      </c:barChart>
      <c:catAx>
        <c:axId val="31235854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58959"/>
        <c:crosses val="autoZero"/>
        <c:auto val="1"/>
        <c:lblAlgn val="ctr"/>
        <c:lblOffset val="100"/>
        <c:noMultiLvlLbl val="0"/>
      </c:catAx>
      <c:valAx>
        <c:axId val="31235895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585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4.1. ¿En qué medida nuestras comunidades educativas son poseedoras de las siguientes cualidades?</a:t>
            </a:r>
          </a:p>
        </c:rich>
      </c:tx>
      <c:layout>
        <c:manualLayout>
          <c:xMode val="edge"/>
          <c:yMode val="edge"/>
          <c:x val="0.1101975988128888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1'!$C$353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1'!$C$354:$C$358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8A-46AF-B8F2-73C9DD9CEC04}"/>
            </c:ext>
          </c:extLst>
        </c:ser>
        <c:ser>
          <c:idx val="1"/>
          <c:order val="1"/>
          <c:tx>
            <c:strRef>
              <c:f>'Respuestas de formulario 1'!$D$353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1'!$D$354:$D$358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8A-46AF-B8F2-73C9DD9CEC04}"/>
            </c:ext>
          </c:extLst>
        </c:ser>
        <c:ser>
          <c:idx val="2"/>
          <c:order val="2"/>
          <c:tx>
            <c:strRef>
              <c:f>'Respuestas de formulario 1'!$E$353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1'!$E$354:$E$358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8A-46AF-B8F2-73C9DD9CEC04}"/>
            </c:ext>
          </c:extLst>
        </c:ser>
        <c:ser>
          <c:idx val="3"/>
          <c:order val="3"/>
          <c:tx>
            <c:strRef>
              <c:f>'Respuestas de formulario 1'!$F$353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1'!$F$354:$F$358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C8A-46AF-B8F2-73C9DD9CEC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9785823"/>
        <c:axId val="429789151"/>
      </c:barChart>
      <c:catAx>
        <c:axId val="4297858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9151"/>
        <c:crosses val="autoZero"/>
        <c:auto val="1"/>
        <c:lblAlgn val="ctr"/>
        <c:lblOffset val="100"/>
        <c:noMultiLvlLbl val="0"/>
      </c:catAx>
      <c:valAx>
        <c:axId val="4297891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58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4.2. ¿En qué medida en nuestras comunidades se fomenta y apoya en forma decidida el empoderamiento individual y colectivo, a favor de la construcción de un mundo más justo, pacífico y cuidadoso de la integridad de la creación, y del propio desarrollo inst</a:t>
            </a:r>
          </a:p>
        </c:rich>
      </c:tx>
      <c:layout>
        <c:manualLayout>
          <c:xMode val="edge"/>
          <c:yMode val="edge"/>
          <c:x val="0.1010228008647309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820-4EAF-8044-770C894790D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820-4EAF-8044-770C894790D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820-4EAF-8044-770C894790D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2820-4EAF-8044-770C894790D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1'!$B$361:$B$364</c:f>
              <c:strCache>
                <c:ptCount val="4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</c:strCache>
            </c:strRef>
          </c:cat>
          <c:val>
            <c:numRef>
              <c:f>'Respuestas de formulario 1'!$C$361:$C$364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820-4EAF-8044-770C894790D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5.1. ¿En qué medida en la obra apostólica a la que perteneces, es la propia comunidad educativa la principal promotora del desarrollo institucional, apoyándose en metodologías específicas para impulsar el aprendizaje organizacional y la innovación?</a:t>
            </a:r>
          </a:p>
        </c:rich>
      </c:tx>
      <c:layout>
        <c:manualLayout>
          <c:xMode val="edge"/>
          <c:yMode val="edge"/>
          <c:x val="0.1097857589083794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51B-4F98-9D27-1A583D1AB89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51B-4F98-9D27-1A583D1AB89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51B-4F98-9D27-1A583D1AB89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251B-4F98-9D27-1A583D1AB89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251B-4F98-9D27-1A583D1AB89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1'!$B$368:$B$372</c:f>
              <c:strCache>
                <c:ptCount val="5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  <c:pt idx="4">
                  <c:v>Desconozco cuáles pueden ser metodologías para impulsar el aprendizaje organizacional y la innovación</c:v>
                </c:pt>
              </c:strCache>
            </c:strRef>
          </c:cat>
          <c:val>
            <c:numRef>
              <c:f>'Respuestas de formulario 1'!$C$368:$C$372</c:f>
              <c:numCache>
                <c:formatCode>General</c:formatCode>
                <c:ptCount val="5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51B-4F98-9D27-1A583D1AB89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5.2. ¿En qué medida consideras que los programas de formación continua de tu institución están respondiendo en forma adecuada a las necesidades y al contexto?</a:t>
            </a:r>
          </a:p>
        </c:rich>
      </c:tx>
      <c:layout>
        <c:manualLayout>
          <c:xMode val="edge"/>
          <c:yMode val="edge"/>
          <c:x val="9.9031349623327866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D4CE-4B96-B18C-AD3104CFBA4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D4CE-4B96-B18C-AD3104CFBA4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D4CE-4B96-B18C-AD3104CFBA4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D4CE-4B96-B18C-AD3104CFBA4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1'!$B$375:$B$378</c:f>
              <c:strCache>
                <c:ptCount val="4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</c:strCache>
            </c:strRef>
          </c:cat>
          <c:val>
            <c:numRef>
              <c:f>'Respuestas de formulario 1'!$C$375:$C$378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4CE-4B96-B18C-AD3104CFBA4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5.3. ¿En qué medida consideras que en tu comunidad e institución están logrando sistematizar aquellas experiencias educativas que están resultando clave, sobre todo por el potencial que tienen para detonar el aprendizaje organizacional?</a:t>
            </a:r>
          </a:p>
        </c:rich>
      </c:tx>
      <c:layout>
        <c:manualLayout>
          <c:xMode val="edge"/>
          <c:yMode val="edge"/>
          <c:x val="0.1008037228420747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0B50-43C7-984F-11CC13DC536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0B50-43C7-984F-11CC13DC536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0B50-43C7-984F-11CC13DC536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0B50-43C7-984F-11CC13DC536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0B50-43C7-984F-11CC13DC536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1'!$B$381:$B$385</c:f>
              <c:strCache>
                <c:ptCount val="5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  <c:pt idx="4">
                  <c:v>Desconozco a qué nos referimos con "sistematizar las experiencias educativas"</c:v>
                </c:pt>
              </c:strCache>
            </c:strRef>
          </c:cat>
          <c:val>
            <c:numRef>
              <c:f>'Respuestas de formulario 1'!$C$381:$C$385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B50-43C7-984F-11CC13DC536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5.4. ¿En qué medida consideras que en tu institución prevalece una cultura de planeación estratégica y ésta está sirviendo en forma poderosa para su evolución?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1DC-49E0-9947-EA39CE2835C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1DC-49E0-9947-EA39CE2835C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1DC-49E0-9947-EA39CE2835C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C1DC-49E0-9947-EA39CE2835C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C1DC-49E0-9947-EA39CE2835C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1'!$B$388:$B$392</c:f>
              <c:strCache>
                <c:ptCount val="5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  <c:pt idx="4">
                  <c:v>Desconozco a qué nos referimos con "cultura de planeación estratégica"</c:v>
                </c:pt>
              </c:strCache>
            </c:strRef>
          </c:cat>
          <c:val>
            <c:numRef>
              <c:f>'Respuestas de formulario 1'!$C$388:$C$392</c:f>
              <c:numCache>
                <c:formatCode>General</c:formatCode>
                <c:ptCount val="5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1DC-49E0-9947-EA39CE2835C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8303-4F02-B970-B279E28661C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8303-4F02-B970-B279E28661C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8303-4F02-B970-B279E28661C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8303-4F02-B970-B279E28661C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1'!$B$171:$B$174</c:f>
              <c:strCache>
                <c:ptCount val="4"/>
                <c:pt idx="0">
                  <c:v>Con mucha frecuencia</c:v>
                </c:pt>
                <c:pt idx="1">
                  <c:v>Con cierta frecuencia</c:v>
                </c:pt>
                <c:pt idx="2">
                  <c:v>Con poca frecuencia</c:v>
                </c:pt>
                <c:pt idx="3">
                  <c:v>Rara vez o nunca</c:v>
                </c:pt>
              </c:strCache>
            </c:strRef>
          </c:cat>
          <c:val>
            <c:numRef>
              <c:f>'Respuestas de formulario 1'!$C$171:$C$174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303-4F02-B970-B279E28661C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8A0-4F98-9C2C-F2C56A75679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98A0-4F98-9C2C-F2C56A75679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98A0-4F98-9C2C-F2C56A75679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98A0-4F98-9C2C-F2C56A75679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1'!$B$177:$B$180</c:f>
              <c:strCache>
                <c:ptCount val="4"/>
                <c:pt idx="0">
                  <c:v>Lo conozco de cerca, pues participé activamente a lo largo de todo su desarrollo.</c:v>
                </c:pt>
                <c:pt idx="1">
                  <c:v>Lo conozco parcialmente, pues participé en algunos aspectos o etapas en su desarrollo.</c:v>
                </c:pt>
                <c:pt idx="2">
                  <c:v>Tengo una noción al menos vaga, por comentarios o referencias de terceros.</c:v>
                </c:pt>
                <c:pt idx="3">
                  <c:v>Lo desconozco por completo.</c:v>
                </c:pt>
              </c:strCache>
            </c:strRef>
          </c:cat>
          <c:val>
            <c:numRef>
              <c:f>'Respuestas de formulario 1'!$C$177:$C$180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8A0-4F98-9C2C-F2C56A75679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2.1. ¿Qué tan convencida(o) te sientes de las siguientes afirmaciones?</a:t>
            </a:r>
          </a:p>
        </c:rich>
      </c:tx>
      <c:layout>
        <c:manualLayout>
          <c:xMode val="edge"/>
          <c:yMode val="edge"/>
          <c:x val="0.1319672813710102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1'!$C$184</c:f>
              <c:strCache>
                <c:ptCount val="1"/>
                <c:pt idx="0">
                  <c:v>Completamente convencido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1'!$C$185:$C$191</c:f>
              <c:numCache>
                <c:formatCode>General</c:formatCode>
                <c:ptCount val="7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8F-4DF6-9270-413756566C1A}"/>
            </c:ext>
          </c:extLst>
        </c:ser>
        <c:ser>
          <c:idx val="1"/>
          <c:order val="1"/>
          <c:tx>
            <c:strRef>
              <c:f>'Respuestas de formulario 1'!$D$184</c:f>
              <c:strCache>
                <c:ptCount val="1"/>
                <c:pt idx="0">
                  <c:v>Relativamente convencido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1'!$D$185:$D$191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8F-4DF6-9270-413756566C1A}"/>
            </c:ext>
          </c:extLst>
        </c:ser>
        <c:ser>
          <c:idx val="2"/>
          <c:order val="2"/>
          <c:tx>
            <c:strRef>
              <c:f>'Respuestas de formulario 1'!$E$184</c:f>
              <c:strCache>
                <c:ptCount val="1"/>
                <c:pt idx="0">
                  <c:v>Con fuertes dudas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1'!$E$185:$E$191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8F-4DF6-9270-413756566C1A}"/>
            </c:ext>
          </c:extLst>
        </c:ser>
        <c:ser>
          <c:idx val="3"/>
          <c:order val="3"/>
          <c:tx>
            <c:strRef>
              <c:f>'Respuestas de formulario 1'!$F$184</c:f>
              <c:strCache>
                <c:ptCount val="1"/>
                <c:pt idx="0">
                  <c:v>En desacuerdo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1'!$F$185:$F$191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18F-4DF6-9270-413756566C1A}"/>
            </c:ext>
          </c:extLst>
        </c:ser>
        <c:ser>
          <c:idx val="4"/>
          <c:order val="4"/>
          <c:tx>
            <c:strRef>
              <c:f>'Respuestas de formulario 1'!$G$184</c:f>
              <c:strCache>
                <c:ptCount val="1"/>
                <c:pt idx="0">
                  <c:v>No estoy segura(o) de comprender bien la afirmación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1'!$G$185:$G$191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18F-4DF6-9270-413756566C1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13924911"/>
        <c:axId val="213923247"/>
      </c:barChart>
      <c:catAx>
        <c:axId val="2139249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3923247"/>
        <c:crosses val="autoZero"/>
        <c:auto val="1"/>
        <c:lblAlgn val="ctr"/>
        <c:lblOffset val="100"/>
        <c:noMultiLvlLbl val="0"/>
      </c:catAx>
      <c:valAx>
        <c:axId val="2139232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3924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401-4CBB-9FA8-9CA5DC8E511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401-4CBB-9FA8-9CA5DC8E511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401-4CBB-9FA8-9CA5DC8E511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5401-4CBB-9FA8-9CA5DC8E511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5401-4CBB-9FA8-9CA5DC8E511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1'!$B$194:$B$198</c:f>
              <c:strCache>
                <c:ptCount val="5"/>
                <c:pt idx="0">
                  <c:v>Muy identificada(o)</c:v>
                </c:pt>
                <c:pt idx="1">
                  <c:v>Identificada(o)</c:v>
                </c:pt>
                <c:pt idx="2">
                  <c:v>Poco identificada(o)</c:v>
                </c:pt>
                <c:pt idx="3">
                  <c:v>En deascuerdo</c:v>
                </c:pt>
                <c:pt idx="4">
                  <c:v>No estoy segura(o) de comprender bien la Misión</c:v>
                </c:pt>
              </c:strCache>
            </c:strRef>
          </c:cat>
          <c:val>
            <c:numRef>
              <c:f>'Respuestas de formulario 1'!$C$194:$C$198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401-4CBB-9FA8-9CA5DC8E511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42A2-4BF4-BE32-AE6A7B40F07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2A2-4BF4-BE32-AE6A7B40F07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42A2-4BF4-BE32-AE6A7B40F07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42A2-4BF4-BE32-AE6A7B40F07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42A2-4BF4-BE32-AE6A7B40F07F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1'!$B$201:$B$205</c:f>
              <c:strCache>
                <c:ptCount val="5"/>
                <c:pt idx="0">
                  <c:v>Muy identificada(o)</c:v>
                </c:pt>
                <c:pt idx="1">
                  <c:v>Identificada(o)</c:v>
                </c:pt>
                <c:pt idx="2">
                  <c:v>Poco identificada(o)</c:v>
                </c:pt>
                <c:pt idx="3">
                  <c:v>En desacuerdo</c:v>
                </c:pt>
                <c:pt idx="4">
                  <c:v>No estoy segura(o) de comprender bien la Misión</c:v>
                </c:pt>
              </c:strCache>
            </c:strRef>
          </c:cat>
          <c:val>
            <c:numRef>
              <c:f>'Respuestas de formulario 1'!$C$201:$C$205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2A2-4BF4-BE32-AE6A7B40F07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2.4. ¿Qué tanto consideras que como equipos de trabajo hemos logrado hacer parte de nuestra forma habitual de pensar, sentir y actuar los siguientes valores y cualidades?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1'!$C$208</c:f>
              <c:strCache>
                <c:ptCount val="1"/>
                <c:pt idx="0">
                  <c:v>Mucho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1'!$C$209:$C$224</c:f>
              <c:numCache>
                <c:formatCode>General</c:formatCode>
                <c:ptCount val="16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59-48CB-B0E6-81D6743E70CE}"/>
            </c:ext>
          </c:extLst>
        </c:ser>
        <c:ser>
          <c:idx val="1"/>
          <c:order val="1"/>
          <c:tx>
            <c:strRef>
              <c:f>'Respuestas de formulario 1'!$D$208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1'!$D$209:$D$224</c:f>
              <c:numCache>
                <c:formatCode>General</c:formatCode>
                <c:ptCount val="16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3</c:v>
                </c:pt>
                <c:pt idx="1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59-48CB-B0E6-81D6743E70CE}"/>
            </c:ext>
          </c:extLst>
        </c:ser>
        <c:ser>
          <c:idx val="2"/>
          <c:order val="2"/>
          <c:tx>
            <c:strRef>
              <c:f>'Respuestas de formulario 1'!$E$208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1'!$E$209:$E$224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759-48CB-B0E6-81D6743E70CE}"/>
            </c:ext>
          </c:extLst>
        </c:ser>
        <c:ser>
          <c:idx val="3"/>
          <c:order val="3"/>
          <c:tx>
            <c:strRef>
              <c:f>'Respuestas de formulario 1'!$F$208</c:f>
              <c:strCache>
                <c:ptCount val="1"/>
                <c:pt idx="0">
                  <c:v>Poco o nada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1'!$F$209:$F$224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759-48CB-B0E6-81D6743E70C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29820351"/>
        <c:axId val="429822015"/>
      </c:barChart>
      <c:catAx>
        <c:axId val="4298203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22015"/>
        <c:crosses val="autoZero"/>
        <c:auto val="1"/>
        <c:lblAlgn val="ctr"/>
        <c:lblOffset val="100"/>
        <c:noMultiLvlLbl val="0"/>
      </c:catAx>
      <c:valAx>
        <c:axId val="4298220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20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2.5. ¿Qué tanto consideras que como facilitadores(as) y personas somos un buen ejemplo a seguir de las siguientes características o rasgos?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1'!$C$227</c:f>
              <c:strCache>
                <c:ptCount val="1"/>
                <c:pt idx="0">
                  <c:v>Mucho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1'!$C$228:$C$241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1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2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0B-48F6-ABAF-43FD781DB344}"/>
            </c:ext>
          </c:extLst>
        </c:ser>
        <c:ser>
          <c:idx val="1"/>
          <c:order val="1"/>
          <c:tx>
            <c:strRef>
              <c:f>'Respuestas de formulario 1'!$D$227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1'!$D$228:$D$241</c:f>
              <c:numCache>
                <c:formatCode>General</c:formatCode>
                <c:ptCount val="14"/>
                <c:pt idx="0">
                  <c:v>3</c:v>
                </c:pt>
                <c:pt idx="1">
                  <c:v>3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3</c:v>
                </c:pt>
                <c:pt idx="6">
                  <c:v>3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2</c:v>
                </c:pt>
                <c:pt idx="11">
                  <c:v>2</c:v>
                </c:pt>
                <c:pt idx="12">
                  <c:v>1</c:v>
                </c:pt>
                <c:pt idx="1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0B-48F6-ABAF-43FD781DB344}"/>
            </c:ext>
          </c:extLst>
        </c:ser>
        <c:ser>
          <c:idx val="2"/>
          <c:order val="2"/>
          <c:tx>
            <c:strRef>
              <c:f>'Respuestas de formulario 1'!$E$227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1'!$E$228:$E$241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0B-48F6-ABAF-43FD781DB344}"/>
            </c:ext>
          </c:extLst>
        </c:ser>
        <c:ser>
          <c:idx val="3"/>
          <c:order val="3"/>
          <c:tx>
            <c:strRef>
              <c:f>'Respuestas de formulario 1'!$F$227</c:f>
              <c:strCache>
                <c:ptCount val="1"/>
                <c:pt idx="0">
                  <c:v>Poco o nada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1'!$F$228:$F$241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0B-48F6-ABAF-43FD781DB3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3434255"/>
        <c:axId val="73437167"/>
      </c:barChart>
      <c:catAx>
        <c:axId val="734342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437167"/>
        <c:crosses val="autoZero"/>
        <c:auto val="1"/>
        <c:lblAlgn val="ctr"/>
        <c:lblOffset val="100"/>
        <c:noMultiLvlLbl val="0"/>
      </c:catAx>
      <c:valAx>
        <c:axId val="734371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4342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00d80984b7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g200d80984b7_0_8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3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4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4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4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4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4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4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00d80984b7_0_91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g200d80984b7_0_91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89" name="Google Shape;89;g200d80984b7_0_9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g200d80984b7_0_9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g200d80984b7_0_9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00d80984b7_0_9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g200d80984b7_0_9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g200d80984b7_0_9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g200d80984b7_0_9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g200d80984b7_0_9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00d80984b7_0_10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g200d80984b7_0_10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g200d80984b7_0_10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00d80984b7_0_107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g200d80984b7_0_107"/>
          <p:cNvSpPr txBox="1"/>
          <p:nvPr>
            <p:ph idx="1" type="body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5" name="Google Shape;105;g200d80984b7_0_10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g200d80984b7_0_10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g200d80984b7_0_10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00d80984b7_0_11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g200d80984b7_0_113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1" name="Google Shape;111;g200d80984b7_0_113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g200d80984b7_0_11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g200d80984b7_0_11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g200d80984b7_0_11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00d80984b7_0_120"/>
          <p:cNvSpPr txBox="1"/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g200d80984b7_0_120"/>
          <p:cNvSpPr txBox="1"/>
          <p:nvPr>
            <p:ph idx="1" type="body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8" name="Google Shape;118;g200d80984b7_0_120"/>
          <p:cNvSpPr txBox="1"/>
          <p:nvPr>
            <p:ph idx="2" type="body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" name="Google Shape;119;g200d80984b7_0_120"/>
          <p:cNvSpPr txBox="1"/>
          <p:nvPr>
            <p:ph idx="3" type="body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0" name="Google Shape;120;g200d80984b7_0_120"/>
          <p:cNvSpPr txBox="1"/>
          <p:nvPr>
            <p:ph idx="4" type="body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" name="Google Shape;121;g200d80984b7_0_12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g200d80984b7_0_12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g200d80984b7_0_12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00d80984b7_0_12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g200d80984b7_0_129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g200d80984b7_0_129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g200d80984b7_0_12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00d80984b7_0_134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g200d80984b7_0_134"/>
          <p:cNvSpPr txBox="1"/>
          <p:nvPr>
            <p:ph idx="1" type="body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32" name="Google Shape;132;g200d80984b7_0_134"/>
          <p:cNvSpPr txBox="1"/>
          <p:nvPr>
            <p:ph idx="2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33" name="Google Shape;133;g200d80984b7_0_13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g200d80984b7_0_13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g200d80984b7_0_13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00d80984b7_0_141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g200d80984b7_0_141"/>
          <p:cNvSpPr/>
          <p:nvPr>
            <p:ph idx="2" type="pic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139" name="Google Shape;139;g200d80984b7_0_141"/>
          <p:cNvSpPr txBox="1"/>
          <p:nvPr>
            <p:ph idx="1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40" name="Google Shape;140;g200d80984b7_0_14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g200d80984b7_0_14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g200d80984b7_0_14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00d80984b7_0_14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g200d80984b7_0_148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6" name="Google Shape;146;g200d80984b7_0_14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g200d80984b7_0_14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g200d80984b7_0_14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00d80984b7_0_154"/>
          <p:cNvSpPr txBox="1"/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g200d80984b7_0_154"/>
          <p:cNvSpPr txBox="1"/>
          <p:nvPr>
            <p:ph idx="1" type="body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2" name="Google Shape;152;g200d80984b7_0_15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g200d80984b7_0_15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g200d80984b7_0_15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3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3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3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3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3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3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3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4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4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4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4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4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4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4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4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4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00d80984b7_0_8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2" name="Google Shape;82;g200d80984b7_0_8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g200d80984b7_0_8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g200d80984b7_0_8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g200d80984b7_0_8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8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9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10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11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12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chart" Target="../charts/chart13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chart" Target="../charts/chart14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chart" Target="../charts/chart15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chart" Target="../charts/chart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chart" Target="../charts/chart17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chart" Target="../charts/chart18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chart" Target="../charts/chart19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chart" Target="../charts/chart20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chart" Target="../charts/chart21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chart" Target="../charts/chart22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chart" Target="../charts/chart23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chart" Target="../charts/chart24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chart" Target="../charts/chart25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chart" Target="../charts/chart2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chart" Target="../charts/chart27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chart" Target="../charts/chart28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2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3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4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5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6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Iyolosiwa San Luis</a:t>
            </a:r>
            <a:br>
              <a:rPr lang="es-ES">
                <a:solidFill>
                  <a:schemeClr val="lt1"/>
                </a:solidFill>
              </a:rPr>
            </a:br>
            <a:r>
              <a:rPr lang="es-ES" sz="3200">
                <a:solidFill>
                  <a:schemeClr val="lt1"/>
                </a:solidFill>
              </a:rPr>
              <a:t>Procesamiento secundario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60" name="Google Shape;160;p1"/>
          <p:cNvSpPr txBox="1"/>
          <p:nvPr>
            <p:ph idx="1" type="subTitle"/>
          </p:nvPr>
        </p:nvSpPr>
        <p:spPr>
          <a:xfrm>
            <a:off x="1524000" y="3602038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s-ES"/>
              <a:t>Encuesta “Mirarse en el espejo del modelo”</a:t>
            </a:r>
            <a:br>
              <a:rPr b="1" lang="es-ES"/>
            </a:br>
            <a:r>
              <a:rPr lang="es-ES"/>
              <a:t>Agosto 2022</a:t>
            </a:r>
            <a:br>
              <a:rPr lang="es-ES"/>
            </a:b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ES" sz="2200"/>
              <a:t>Equipo de Apoyo al proceso estratégico de planeación</a:t>
            </a:r>
            <a:br>
              <a:rPr lang="es-ES" sz="2200"/>
            </a:br>
            <a:r>
              <a:rPr lang="es-ES" sz="2200"/>
              <a:t>Área de Investigación e Innovación Educativa</a:t>
            </a:r>
            <a:br>
              <a:rPr lang="es-ES"/>
            </a:b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2" name="Google Shape;212;p9"/>
          <p:cNvGraphicFramePr/>
          <p:nvPr/>
        </p:nvGraphicFramePr>
        <p:xfrm>
          <a:off x="848140" y="901148"/>
          <a:ext cx="10323444" cy="5314122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7" name="Google Shape;217;p10"/>
          <p:cNvGraphicFramePr/>
          <p:nvPr/>
        </p:nvGraphicFramePr>
        <p:xfrm>
          <a:off x="1139687" y="768627"/>
          <a:ext cx="10283687" cy="523460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ES" sz="2400"/>
              <a:t>3.1. Nuestro Modelo Educativo se fundamenta en la concepción educativa de Magdalena Sofía Barat. ¿Qué tan bien recuerdas y comprendes cada una de sus siete líneas fuerza?</a:t>
            </a:r>
            <a:endParaRPr/>
          </a:p>
        </p:txBody>
      </p:sp>
      <p:graphicFrame>
        <p:nvGraphicFramePr>
          <p:cNvPr id="223" name="Google Shape;223;p11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8" name="Google Shape;228;p12"/>
          <p:cNvGraphicFramePr/>
          <p:nvPr/>
        </p:nvGraphicFramePr>
        <p:xfrm>
          <a:off x="1060174" y="901147"/>
          <a:ext cx="10230677" cy="4956313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3" name="Google Shape;233;p13"/>
          <p:cNvGraphicFramePr/>
          <p:nvPr/>
        </p:nvGraphicFramePr>
        <p:xfrm>
          <a:off x="834887" y="728869"/>
          <a:ext cx="10495722" cy="5300869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FBE4D4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s-ES" sz="4000"/>
              <a:t>Los cuatro principios pedagógicos de nuestro Modelo Educativo</a:t>
            </a:r>
            <a:endParaRPr/>
          </a:p>
        </p:txBody>
      </p:sp>
      <p:sp>
        <p:nvSpPr>
          <p:cNvPr id="239" name="Google Shape;239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7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0" i="1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Construir ambientes de aprendizaje equitativos, diversos, democráticos, flexibles e innovadores, donde todas y todos se sientan parte importante y se valore lo que cada quien puede aportar.</a:t>
            </a:r>
            <a:endParaRPr b="0" i="0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Propiciar ambientes que estimulen la construcción colaborativa del conocimiento, la autonomía, la autogestión, la metacognición y el desarrollo de iniciativas individuales y colectivas, siempre en un marco de respeto y de compromiso con el bien común.</a:t>
            </a:r>
            <a:endParaRPr b="0" i="0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Utilizar metodologías activas, integradoras, problematizadoras y retadoras, mismas que potencien la capacidad de los sujetos para partir de la realidad y responder a ella.</a:t>
            </a:r>
            <a:endParaRPr b="0" i="0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Evaluar constantemente nuestros planes, programas, proyectos y prácticas, para redirigir el rumbo y consolidar el logro de los objetivos, dando importancia tanto a los procesos de aprendizaje como a los logros y su impacto</a:t>
            </a:r>
            <a:r>
              <a:rPr b="0" i="0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4" name="Google Shape;244;p15"/>
          <p:cNvGraphicFramePr/>
          <p:nvPr/>
        </p:nvGraphicFramePr>
        <p:xfrm>
          <a:off x="940905" y="874644"/>
          <a:ext cx="10310192" cy="523460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9" name="Google Shape;249;p16"/>
          <p:cNvGraphicFramePr/>
          <p:nvPr/>
        </p:nvGraphicFramePr>
        <p:xfrm>
          <a:off x="927652" y="887896"/>
          <a:ext cx="10429461" cy="5168347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4" name="Google Shape;254;p17"/>
          <p:cNvGraphicFramePr/>
          <p:nvPr/>
        </p:nvGraphicFramePr>
        <p:xfrm>
          <a:off x="1126435" y="980661"/>
          <a:ext cx="10084904" cy="5022574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ES" sz="2400"/>
              <a:t>3.6. ¿En qué medida las comunidades en las que viven nuestros sujetos de aprendizaje son entornos que favorecen el tipo de formación y calidad de vida que buscamos para nuestros sujetos de aprendizaje</a:t>
            </a:r>
            <a:r>
              <a:rPr lang="es-ES" sz="2000"/>
              <a:t>?</a:t>
            </a:r>
            <a:endParaRPr sz="4000"/>
          </a:p>
        </p:txBody>
      </p:sp>
      <p:graphicFrame>
        <p:nvGraphicFramePr>
          <p:cNvPr id="260" name="Google Shape;260;p18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00d80984b7_0_8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Apunte metodológico y créditos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66" name="Google Shape;166;g200d80984b7_0_80"/>
          <p:cNvSpPr txBox="1"/>
          <p:nvPr>
            <p:ph idx="1" type="body"/>
          </p:nvPr>
        </p:nvSpPr>
        <p:spPr>
          <a:xfrm>
            <a:off x="838200" y="206595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Las presentes diapositivas presentan los resultados de la encuesta: </a:t>
            </a:r>
            <a:r>
              <a:rPr i="1" lang="es-ES" sz="1700">
                <a:latin typeface="Roboto"/>
                <a:ea typeface="Roboto"/>
                <a:cs typeface="Roboto"/>
                <a:sym typeface="Roboto"/>
              </a:rPr>
              <a:t>“Mirarse en el espejo del Modelo”, </a:t>
            </a: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misma que fue diseñada  entre mayo  y agosto del 2022 por el Equipo de Apoyo al proceso estratégico de implementación del Modelo Educativo, con el apoyo y supervisión del Área de Investigación e Innovación Educativa de la Provincia de México.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La encuesta fue aplicada el agosto del 2022 mediante Google Forms, y para su procesamiento secundario se contó con el apoyo de Hugo Rodríguez, colaborador externo especialista en Excel. 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El Equipo de Apoyo al proceso de implementación del Modelo Educativo estuvo integrado por: Ena Covarrubias Pineda, Silvia Noemí Escobar Landaverde, Irma López Blandinieres y Karola Laguna Chávez.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El equipo del Área de Investigación e Innovación Educativa integrado por: Gabriela Rodríguez Tristán y Gonzalo Zavala Alardín.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Elaboración de las diapositivas: Gonzalo Zavala Alardín, noviembre del 2022.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i="1" lang="es-ES" sz="1700">
                <a:latin typeface="Roboto"/>
                <a:ea typeface="Roboto"/>
                <a:cs typeface="Roboto"/>
                <a:sym typeface="Roboto"/>
              </a:rPr>
              <a:t>Enero del 2023.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5" name="Google Shape;265;p19"/>
          <p:cNvGraphicFramePr/>
          <p:nvPr/>
        </p:nvGraphicFramePr>
        <p:xfrm>
          <a:off x="993913" y="1020417"/>
          <a:ext cx="10323443" cy="5009322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" name="Google Shape;270;p20"/>
          <p:cNvGraphicFramePr/>
          <p:nvPr/>
        </p:nvGraphicFramePr>
        <p:xfrm>
          <a:off x="795130" y="848139"/>
          <a:ext cx="10548731" cy="5208104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5" name="Google Shape;275;p21"/>
          <p:cNvGraphicFramePr/>
          <p:nvPr/>
        </p:nvGraphicFramePr>
        <p:xfrm>
          <a:off x="1086678" y="887896"/>
          <a:ext cx="10018644" cy="5022574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0" name="Google Shape;280;p22"/>
          <p:cNvGraphicFramePr/>
          <p:nvPr/>
        </p:nvGraphicFramePr>
        <p:xfrm>
          <a:off x="993914" y="901148"/>
          <a:ext cx="10005390" cy="5088835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5" name="Google Shape;285;p23"/>
          <p:cNvGraphicFramePr/>
          <p:nvPr/>
        </p:nvGraphicFramePr>
        <p:xfrm>
          <a:off x="954157" y="848139"/>
          <a:ext cx="10310191" cy="5247861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0" name="Google Shape;290;p24"/>
          <p:cNvGraphicFramePr/>
          <p:nvPr/>
        </p:nvGraphicFramePr>
        <p:xfrm>
          <a:off x="914400" y="795130"/>
          <a:ext cx="10190922" cy="5353879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5" name="Google Shape;295;p25"/>
          <p:cNvGraphicFramePr/>
          <p:nvPr/>
        </p:nvGraphicFramePr>
        <p:xfrm>
          <a:off x="1007166" y="821635"/>
          <a:ext cx="10270434" cy="5075582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0" name="Google Shape;300;p26"/>
          <p:cNvGraphicFramePr/>
          <p:nvPr/>
        </p:nvGraphicFramePr>
        <p:xfrm>
          <a:off x="1007166" y="861391"/>
          <a:ext cx="10124660" cy="516834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5" name="Google Shape;305;p27"/>
          <p:cNvGraphicFramePr/>
          <p:nvPr/>
        </p:nvGraphicFramePr>
        <p:xfrm>
          <a:off x="1139687" y="980661"/>
          <a:ext cx="9965635" cy="5168347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0" name="Google Shape;310;p28"/>
          <p:cNvGraphicFramePr/>
          <p:nvPr/>
        </p:nvGraphicFramePr>
        <p:xfrm>
          <a:off x="940905" y="755374"/>
          <a:ext cx="10164418" cy="5261113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1. ¿Qué tanto estarías de acuerdo con la siguiente afirmación?</a:t>
            </a:r>
            <a:b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 </a:t>
            </a: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Conozco razonablemente bien los proyectos y logros de todas o la mayor parte de </a:t>
            </a:r>
            <a:r>
              <a:rPr b="1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los colegios </a:t>
            </a: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de la Provincia de México</a:t>
            </a: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. </a:t>
            </a:r>
            <a:b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endParaRPr sz="2400"/>
          </a:p>
        </p:txBody>
      </p:sp>
      <p:graphicFrame>
        <p:nvGraphicFramePr>
          <p:cNvPr id="172" name="Google Shape;172;p2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5" name="Google Shape;315;p29"/>
          <p:cNvGraphicFramePr/>
          <p:nvPr/>
        </p:nvGraphicFramePr>
        <p:xfrm>
          <a:off x="728870" y="795130"/>
          <a:ext cx="10522225" cy="547314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0" name="Google Shape;320;p30"/>
          <p:cNvGraphicFramePr/>
          <p:nvPr/>
        </p:nvGraphicFramePr>
        <p:xfrm>
          <a:off x="967409" y="728871"/>
          <a:ext cx="10442713" cy="5287616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in Capital – Full Lifecycle FinTech Investors" id="325" name="Google Shape;325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59680" y="1892680"/>
            <a:ext cx="3072640" cy="3072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2. ¿Qué tanto estarías de acuerdo con la siguiente afirmación?: </a:t>
            </a:r>
            <a:b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Conozco razonablemente bien los proyectos y logros de todas o la mayor parte de las </a:t>
            </a:r>
            <a:r>
              <a:rPr b="1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organizaciones de educación popular</a:t>
            </a: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 de la Provincia de México. </a:t>
            </a:r>
            <a:b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endParaRPr i="1" sz="2400"/>
          </a:p>
        </p:txBody>
      </p:sp>
      <p:graphicFrame>
        <p:nvGraphicFramePr>
          <p:cNvPr id="178" name="Google Shape;178;p3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3. ¿Con qué frecuencia has tenido oportunidad de trabajar codo a codo y convivir con los equipos de trabajo de otras organizaciones educativas de la Provincia, para el desarrollo de algún proyecto educativo o en capacitación?</a:t>
            </a:r>
            <a:endParaRPr sz="3600"/>
          </a:p>
        </p:txBody>
      </p:sp>
      <p:graphicFrame>
        <p:nvGraphicFramePr>
          <p:cNvPr id="184" name="Google Shape;184;p4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4. ¿Qué grado de familiaridad tienes actualmente con el Modelo Educativo de la Provincia de México? </a:t>
            </a:r>
            <a:endParaRPr sz="2400"/>
          </a:p>
        </p:txBody>
      </p:sp>
      <p:graphicFrame>
        <p:nvGraphicFramePr>
          <p:cNvPr id="190" name="Google Shape;190;p5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" name="Google Shape;195;p6"/>
          <p:cNvGraphicFramePr/>
          <p:nvPr/>
        </p:nvGraphicFramePr>
        <p:xfrm>
          <a:off x="980662" y="795130"/>
          <a:ext cx="9978886" cy="5221357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2.2. ¿Qué tan identificada(o) te sientes con la Misión de nuestro Modelo Educativo?</a:t>
            </a:r>
            <a:endParaRPr sz="2400"/>
          </a:p>
        </p:txBody>
      </p:sp>
      <p:graphicFrame>
        <p:nvGraphicFramePr>
          <p:cNvPr id="201" name="Google Shape;201;p7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2.3. ¿Qué tan identificada(o) te sientes con la Visión a futuro de nuestro Modelo Educativo?</a:t>
            </a:r>
            <a:endParaRPr sz="2400"/>
          </a:p>
        </p:txBody>
      </p:sp>
      <p:graphicFrame>
        <p:nvGraphicFramePr>
          <p:cNvPr id="207" name="Google Shape;207;p8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Override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9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0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3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4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5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6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7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8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2022-10-29T16:00:22Z</dcterms:created>
  <dc:creator>EliteBook - 8440p</dc:creator>
</cp:coreProperties>
</file>