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28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8.xml"/>
  <Override ContentType="application/vnd.openxmlformats-officedocument.themeOverride+xml" PartName="/ppt/theme/themeOverride20.xml"/>
  <Override ContentType="application/vnd.openxmlformats-officedocument.themeOverride+xml" PartName="/ppt/theme/themeOverride12.xml"/>
  <Override ContentType="application/vnd.openxmlformats-officedocument.themeOverride+xml" PartName="/ppt/theme/themeOverride25.xml"/>
  <Override ContentType="application/vnd.openxmlformats-officedocument.themeOverride+xml" PartName="/ppt/theme/themeOverride16.xml"/>
  <Override ContentType="application/vnd.openxmlformats-officedocument.themeOverride+xml" PartName="/ppt/theme/themeOverride2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.xml"/>
  <Override ContentType="application/vnd.openxmlformats-officedocument.themeOverride+xml" PartName="/ppt/theme/themeOverride24.xml"/>
  <Override ContentType="application/vnd.openxmlformats-officedocument.themeOverride+xml" PartName="/ppt/theme/themeOverride15.xml"/>
  <Override ContentType="application/vnd.openxmlformats-officedocument.themeOverride+xml" PartName="/ppt/theme/themeOverride28.xml"/>
  <Override ContentType="application/vnd.openxmlformats-officedocument.themeOverride+xml" PartName="/ppt/theme/themeOverride19.xml"/>
  <Override ContentType="application/vnd.openxmlformats-officedocument.themeOverride+xml" PartName="/ppt/theme/themeOverride22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23.xml"/>
  <Override ContentType="application/vnd.openxmlformats-officedocument.themeOverride+xml" PartName="/ppt/theme/themeOverride18.xml"/>
  <Override ContentType="application/vnd.openxmlformats-officedocument.themeOverride+xml" PartName="/ppt/theme/themeOverride27.xml"/>
  <Override ContentType="application/vnd.openxmlformats-officedocument.themeOverride+xml" PartName="/ppt/theme/themeOverride14.xml"/>
  <Override ContentType="application/vnd.openxmlformats-officedocument.themeOverride+xml" PartName="/ppt/theme/themeOverride21.xml"/>
  <Override ContentType="application/vnd.openxmlformats-officedocument.themeOverride+xml" PartName="/ppt/theme/themeOverride26.xml"/>
  <Override ContentType="application/vnd.openxmlformats-officedocument.themeOverride+xml" PartName="/ppt/theme/themeOverride4.xml"/>
  <Override ContentType="application/vnd.openxmlformats-officedocument.themeOverride+xml" PartName="/ppt/theme/themeOverride7.xml"/>
  <Override ContentType="application/vnd.openxmlformats-officedocument.themeOverride+xml" PartName="/ppt/theme/themeOverride17.xml"/>
  <Override ContentType="application/vnd.openxmlformats-officedocument.themeOverride+xml" PartName="/ppt/theme/themeOverride13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28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6858000" cx="12192000"/>
  <p:notesSz cx="6858000" cy="9144000"/>
  <p:embeddedFontLst>
    <p:embeddedFont>
      <p:font typeface="Roboto"/>
      <p:regular r:id="rId38"/>
      <p:bold r:id="rId39"/>
      <p:italic r:id="rId40"/>
      <p:boldItalic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2" roundtripDataSignature="AMtx7mh0/lNvNXR7NW7PJwfgn9naS9wy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italic.fntdata"/><Relationship Id="rId20" Type="http://schemas.openxmlformats.org/officeDocument/2006/relationships/slide" Target="slides/slide15.xml"/><Relationship Id="rId42" Type="http://customschemas.google.com/relationships/presentationmetadata" Target="metadata"/><Relationship Id="rId41" Type="http://schemas.openxmlformats.org/officeDocument/2006/relationships/font" Target="fonts/Roboto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Roboto-bold.fntdata"/><Relationship Id="rId16" Type="http://schemas.openxmlformats.org/officeDocument/2006/relationships/slide" Target="slides/slide11.xml"/><Relationship Id="rId38" Type="http://schemas.openxmlformats.org/officeDocument/2006/relationships/font" Target="fonts/Roboto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themeOverride" Target="../theme/themeOverride9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themeOverride" Target="../theme/themeOverride8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themeOverride" Target="../theme/themeOverride22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themeOverride" Target="../theme/themeOverride23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themeOverride" Target="../theme/themeOverride12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themeOverride" Target="../theme/themeOverride13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themeOverride" Target="../theme/themeOverride2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themeOverride" Target="../theme/themeOverride5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themeOverride" Target="../theme/themeOverride19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themeOverride" Target="../theme/themeOverride3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themeOverride" Target="../theme/themeOverride20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themeOverride" Target="../theme/themeOverride21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themeOverride" Target="../theme/themeOverride26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themeOverride" Target="../theme/themeOverride11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themeOverride" Target="../theme/themeOverride17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themeOverride" Target="../theme/themeOverride25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themeOverride" Target="../theme/themeOverride18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themeOverride" Target="../theme/themeOverride14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themeOverride" Target="../theme/themeOverride27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themeOverride" Target="../theme/themeOverride28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8.xml"/><Relationship Id="rId2" Type="http://schemas.microsoft.com/office/2011/relationships/chartColorStyle" Target="colors28.xml"/><Relationship Id="rId3" Type="http://schemas.openxmlformats.org/officeDocument/2006/relationships/themeOverride" Target="../theme/themeOverride24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themeOverride" Target="../theme/themeOverride6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themeOverride" Target="../theme/themeOverride10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themeOverride" Target="../theme/themeOverride15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themeOverride" Target="../theme/themeOverride16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themeOverride" Target="../theme/themeOverride4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themeOverride" Target="../theme/themeOverride7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themeOverride" Target="../theme/themeOverride1.xml"/><Relationship Id="rId4" Type="http://schemas.openxmlformats.org/officeDocument/2006/relationships/oleObject" Target="file:///C:\Users\EliteBook%20-%208440p\Desktop\Procesamiento%20secundario%20-%20HR\Versiones%20definitivas\Iyolosiwa%20Ayutla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B9C-45E1-8116-D5EBCD113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B9C-45E1-8116-D5EBCD113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B9C-45E1-8116-D5EBCD113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B9C-45E1-8116-D5EBCD1139E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B9C-45E1-8116-D5EBCD1139E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586-41AD-A14E-5C48E93E96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586-41AD-A14E-5C48E93E96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586-41AD-A14E-5C48E93E96B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586-41AD-A14E-5C48E93E96B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586-41AD-A14E-5C48E93E96B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86-41AD-A14E-5C48E93E96B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Título del 3.2.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390004645831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9C-4804-AA9E-52C6B8725BE2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9C-4804-AA9E-52C6B8725BE2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9C-4804-AA9E-52C6B8725BE2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9C-4804-AA9E-52C6B8725BE2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9C-4804-AA9E-52C6B8725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Los siguientes son los cuatro principios pedagógicos de nuestro modelo educativo. </a:t>
            </a:r>
            <a:r>
              <a:rPr lang="es-ES" sz="1600" b="1" i="0" u="none" strike="noStrike" baseline="0" dirty="0">
                <a:effectLst/>
              </a:rPr>
              <a:t>¿Qué tanto están cada uno de estos principios incorporados en forma óptima en nuestra práctica educativa?</a:t>
            </a:r>
            <a:r>
              <a:rPr lang="es-MX" sz="1600" b="1" i="0" u="none" strike="noStrike" baseline="0" dirty="0">
                <a:effectLst/>
              </a:rPr>
              <a:t>  </a:t>
            </a:r>
            <a:endParaRPr lang="es-MX" sz="1600" b="1" dirty="0"/>
          </a:p>
        </c:rich>
      </c:tx>
      <c:layout>
        <c:manualLayout>
          <c:xMode val="edge"/>
          <c:yMode val="edge"/>
          <c:x val="0.112175550619857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7E-45A7-AA76-7C6EDA0B9691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7E-45A7-AA76-7C6EDA0B9691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7E-45A7-AA76-7C6EDA0B9691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7E-45A7-AA76-7C6EDA0B9691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7E-45A7-AA76-7C6EDA0B96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3D-4B9E-A655-D785F3FAAF29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3D-4B9E-A655-D785F3FAAF29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3D-4B9E-A655-D785F3FAAF29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3D-4B9E-A655-D785F3FAAF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58-4867-B3B0-C16ED8631DA3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58-4867-B3B0-C16ED8631DA3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58-4867-B3B0-C16ED8631DA3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58-4867-B3B0-C16ED8631D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3.5. ¿En qué medida las familias están cumpliendo con el rol que les toca para lograr nuestra misión educadora?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1'!$C$277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1'!$C$278:$C$281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1B-430C-B86F-79C19747DF53}"/>
            </c:ext>
          </c:extLst>
        </c:ser>
        <c:ser>
          <c:idx val="1"/>
          <c:order val="1"/>
          <c:tx>
            <c:strRef>
              <c:f>'Respuestas de formulario 1'!$D$277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1'!$D$278:$D$281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1B-430C-B86F-79C19747DF53}"/>
            </c:ext>
          </c:extLst>
        </c:ser>
        <c:ser>
          <c:idx val="2"/>
          <c:order val="2"/>
          <c:tx>
            <c:strRef>
              <c:f>'Respuestas de formulario 1'!$E$277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1'!$E$278:$E$281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1B-430C-B86F-79C19747DF53}"/>
            </c:ext>
          </c:extLst>
        </c:ser>
        <c:ser>
          <c:idx val="3"/>
          <c:order val="3"/>
          <c:tx>
            <c:strRef>
              <c:f>'Respuestas de formulario 1'!$F$277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1'!$F$278:$F$281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1B-430C-B86F-79C19747DF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603087"/>
        <c:axId val="212605583"/>
      </c:barChart>
      <c:catAx>
        <c:axId val="21260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5583"/>
        <c:crosses val="autoZero"/>
        <c:auto val="1"/>
        <c:lblAlgn val="ctr"/>
        <c:lblOffset val="100"/>
        <c:noMultiLvlLbl val="0"/>
      </c:catAx>
      <c:valAx>
        <c:axId val="2126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0AF-48F4-B928-560395955A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0AF-48F4-B928-560395955AF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0AF-48F4-B928-560395955AF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0AF-48F4-B928-560395955AF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0AF-48F4-B928-560395955AF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57-4CCB-97D4-8AC3752DACC4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57-4CCB-97D4-8AC3752DACC4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57-4CCB-97D4-8AC3752DACC4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57-4CCB-97D4-8AC3752DA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aprendizaje.</a:t>
            </a:r>
          </a:p>
        </c:rich>
      </c:tx>
      <c:layout>
        <c:manualLayout>
          <c:xMode val="edge"/>
          <c:yMode val="edge"/>
          <c:x val="0.106552365611995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F5-4401-8616-C59181AC94A2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F5-4401-8616-C59181AC94A2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F5-4401-8616-C59181AC94A2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F5-4401-8616-C59181AC94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78-4C26-A875-06C1440639CA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78-4C26-A875-06C1440639CA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78-4C26-A875-06C1440639CA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78-4C26-A875-06C1440639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784-4A86-B8B0-7258E14E2A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784-4A86-B8B0-7258E14E2A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784-4A86-B8B0-7258E14E2A7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784-4A86-B8B0-7258E14E2A7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1'!$B$165:$B$168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1'!$C$165:$C$168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84-4A86-B8B0-7258E14E2A7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8B-48F6-B7D9-35C5E830EDAE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8B-48F6-B7D9-35C5E830EDAE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8B-48F6-B7D9-35C5E830EDAE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8B-48F6-B7D9-35C5E830ED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En qué medida la forma en que evaluamos el aprendizaje responde a las siguientes características</a:t>
            </a:r>
            <a:r>
              <a:rPr lang="es-MX" sz="1050" dirty="0"/>
              <a:t>.</a:t>
            </a:r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4-4DAB-B9CB-E5735BECDD26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D4-4DAB-B9CB-E5735BECDD26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D4-4DAB-B9CB-E5735BECDD26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D4-4DAB-B9CB-E5735BECDD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para desarrolla</a:t>
            </a:r>
          </a:p>
        </c:rich>
      </c:tx>
      <c:layout>
        <c:manualLayout>
          <c:xMode val="edge"/>
          <c:yMode val="edge"/>
          <c:x val="0.102414391558765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D0-496A-99AB-5B311DC68DA6}"/>
            </c:ext>
          </c:extLst>
        </c:ser>
        <c:ser>
          <c:idx val="1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D0-496A-99AB-5B311DC68DA6}"/>
            </c:ext>
          </c:extLst>
        </c:ser>
        <c:ser>
          <c:idx val="2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D0-496A-99AB-5B311DC68DA6}"/>
            </c:ext>
          </c:extLst>
        </c:ser>
        <c:ser>
          <c:idx val="3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D0-496A-99AB-5B311DC68D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4.1. ¿En qué medida nuestras comunidades educativas son poseedoras de las siguientes cualidades?</a:t>
            </a:r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80-4DCC-93DE-12ADA0A9EEFE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80-4DCC-93DE-12ADA0A9EEFE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80-4DCC-93DE-12ADA0A9EEFE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80-4DCC-93DE-12ADA0A9EE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inst</a:t>
            </a:r>
          </a:p>
        </c:rich>
      </c:tx>
      <c:layout>
        <c:manualLayout>
          <c:xMode val="edge"/>
          <c:yMode val="edge"/>
          <c:x val="0.101022800864730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519-4093-81F8-E2D8F4EA29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519-4093-81F8-E2D8F4EA29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519-4093-81F8-E2D8F4EA29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E519-4093-81F8-E2D8F4EA29D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19-4093-81F8-E2D8F4EA29D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58908379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0A0-4DE6-AC93-AF91A20749E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0A0-4DE6-AC93-AF91A20749E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0A0-4DE6-AC93-AF91A20749E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0A0-4DE6-AC93-AF91A20749E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0A0-4DE6-AC93-AF91A20749E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0A0-4DE6-AC93-AF91A20749E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5.2. ¿En qué medida consideras que los programas de formación continua de tu institución están respondiendo en forma adecuada a las necesidades y al contexto?</a:t>
            </a:r>
          </a:p>
        </c:rich>
      </c:tx>
      <c:layout>
        <c:manualLayout>
          <c:xMode val="edge"/>
          <c:yMode val="edge"/>
          <c:x val="9.903134962332786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6F8-48C0-BA6F-16133F53E74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6F8-48C0-BA6F-16133F53E74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6F8-48C0-BA6F-16133F53E74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6F8-48C0-BA6F-16133F53E74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6F8-48C0-BA6F-16133F53E74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C16-48F1-895D-95EA6C4C40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C16-48F1-895D-95EA6C4C40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C16-48F1-895D-95EA6C4C404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C16-48F1-895D-95EA6C4C404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C16-48F1-895D-95EA6C4C404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C16-48F1-895D-95EA6C4C404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2F5-4FE7-9E65-E7116AFBB3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2F5-4FE7-9E65-E7116AFBB3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2F5-4FE7-9E65-E7116AFBB38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E2F5-4FE7-9E65-E7116AFBB38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E2F5-4FE7-9E65-E7116AFBB38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F5-4FE7-9E65-E7116AFBB38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261-4B3B-B687-C1DA9578E82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261-4B3B-B687-C1DA9578E82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261-4B3B-B687-C1DA9578E82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261-4B3B-B687-C1DA9578E82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1'!$B$171:$B$174</c:f>
              <c:strCache>
                <c:ptCount val="4"/>
                <c:pt idx="0">
                  <c:v>Con mucha frecuencia</c:v>
                </c:pt>
                <c:pt idx="1">
                  <c:v>Con cierta frecuencia</c:v>
                </c:pt>
                <c:pt idx="2">
                  <c:v>Con poca frecuencia</c:v>
                </c:pt>
                <c:pt idx="3">
                  <c:v>Rara vez o nunca</c:v>
                </c:pt>
              </c:strCache>
            </c:strRef>
          </c:cat>
          <c:val>
            <c:numRef>
              <c:f>'Respuestas de formulario 1'!$C$171:$C$174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61-4B3B-B687-C1DA9578E82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CE1-4694-BCA3-436256BC10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CE1-4694-BCA3-436256BC10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CE1-4694-BCA3-436256BC10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CE1-4694-BCA3-436256BC106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E1-4694-BCA3-436256BC106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800" b="1" dirty="0"/>
              <a:t>2.1. ¿Qué tan convencida(o) te sientes de las siguientes afirmaciones</a:t>
            </a:r>
            <a:r>
              <a:rPr lang="es-MX" sz="1200" dirty="0"/>
              <a:t>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4F-4065-B9C3-23832DF08D70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4F-4065-B9C3-23832DF08D70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4F-4065-B9C3-23832DF08D70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4F-4065-B9C3-23832DF08D70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4F-4065-B9C3-23832DF08D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A10-4976-9D3E-D8751C2EF3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A10-4976-9D3E-D8751C2EF3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A10-4976-9D3E-D8751C2EF3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A10-4976-9D3E-D8751C2EF3B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6A10-4976-9D3E-D8751C2EF3B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10-4976-9D3E-D8751C2EF3B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657-4467-B4E2-496E23BE523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657-4467-B4E2-496E23BE523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657-4467-B4E2-496E23BE523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657-4467-B4E2-496E23BE523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657-4467-B4E2-496E23BE523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657-4467-B4E2-496E23BE523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4D-42F3-9E8F-016AC3A732D8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4D-42F3-9E8F-016AC3A732D8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4D-42F3-9E8F-016AC3A732D8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4D-42F3-9E8F-016AC3A732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95-47E7-BE9A-9057AC02D03C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95-47E7-BE9A-9057AC02D03C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95-47E7-BE9A-9057AC02D03C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95-47E7-BE9A-9057AC02D0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00cee97a1f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200cee97a1f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cee97a1f_0_9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200cee97a1f_0_9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9" name="Google Shape;89;g200cee97a1f_0_9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g200cee97a1f_0_9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g200cee97a1f_0_9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0cee97a1f_0_9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200cee97a1f_0_9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g200cee97a1f_0_9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g200cee97a1f_0_9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200cee97a1f_0_9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0cee97a1f_0_10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200cee97a1f_0_10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g200cee97a1f_0_10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00cee97a1f_0_10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00cee97a1f_0_10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g200cee97a1f_0_10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200cee97a1f_0_10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g200cee97a1f_0_10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00cee97a1f_0_1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200cee97a1f_0_11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g200cee97a1f_0_11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00cee97a1f_0_1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200cee97a1f_0_1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g200cee97a1f_0_1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0cee97a1f_0_120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00cee97a1f_0_12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g200cee97a1f_0_120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g200cee97a1f_0_12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g200cee97a1f_0_120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g200cee97a1f_0_1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200cee97a1f_0_1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00cee97a1f_0_1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00cee97a1f_0_1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200cee97a1f_0_12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200cee97a1f_0_12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200cee97a1f_0_12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00cee97a1f_0_13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200cee97a1f_0_134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200cee97a1f_0_134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g200cee97a1f_0_13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200cee97a1f_0_13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200cee97a1f_0_13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00cee97a1f_0_14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200cee97a1f_0_141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200cee97a1f_0_141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g200cee97a1f_0_14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200cee97a1f_0_14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200cee97a1f_0_14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00cee97a1f_0_1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200cee97a1f_0_148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200cee97a1f_0_14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200cee97a1f_0_14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200cee97a1f_0_14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00cee97a1f_0_15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200cee97a1f_0_15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200cee97a1f_0_15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200cee97a1f_0_15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200cee97a1f_0_15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0cee97a1f_0_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200cee97a1f_0_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200cee97a1f_0_8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200cee97a1f_0_8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200cee97a1f_0_8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Iyolosiwa Ayutla</a:t>
            </a:r>
            <a:br>
              <a:rPr lang="es-ES">
                <a:solidFill>
                  <a:schemeClr val="lt1"/>
                </a:solidFill>
              </a:rPr>
            </a:br>
            <a:r>
              <a:rPr lang="es-ES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/>
              <a:t>Encuesta “Mirarse en el espejo del modelo”</a:t>
            </a:r>
            <a:br>
              <a:rPr b="1" lang="es-ES"/>
            </a:br>
            <a:r>
              <a:rPr lang="es-ES"/>
              <a:t>Agosto 2022</a:t>
            </a:r>
            <a:br>
              <a:rPr lang="es-ES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200"/>
              <a:t>Equipo de Apoyo al proceso estratégico de planeación</a:t>
            </a:r>
            <a:br>
              <a:rPr lang="es-ES" sz="2200"/>
            </a:br>
            <a:r>
              <a:rPr lang="es-ES" sz="2200"/>
              <a:t>Área de Investigación e Innovación Educativa</a:t>
            </a:r>
            <a:br>
              <a:rPr lang="es-ES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2" name="Google Shape;212;p9"/>
          <p:cNvGraphicFramePr/>
          <p:nvPr/>
        </p:nvGraphicFramePr>
        <p:xfrm>
          <a:off x="874643" y="887896"/>
          <a:ext cx="10429461" cy="522135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" name="Google Shape;217;p10"/>
          <p:cNvGraphicFramePr/>
          <p:nvPr/>
        </p:nvGraphicFramePr>
        <p:xfrm>
          <a:off x="1007166" y="954157"/>
          <a:ext cx="10177670" cy="515509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223" name="Google Shape;223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" name="Google Shape;228;p12"/>
          <p:cNvGraphicFramePr/>
          <p:nvPr/>
        </p:nvGraphicFramePr>
        <p:xfrm>
          <a:off x="848140" y="914400"/>
          <a:ext cx="10416208" cy="516834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" name="Google Shape;233;p13"/>
          <p:cNvGraphicFramePr/>
          <p:nvPr/>
        </p:nvGraphicFramePr>
        <p:xfrm>
          <a:off x="702365" y="874643"/>
          <a:ext cx="10508974" cy="523460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ES" sz="4000"/>
              <a:t>Los cuatro principios pedagógicos de nuestro Modelo Educativo</a:t>
            </a:r>
            <a:endParaRPr/>
          </a:p>
        </p:txBody>
      </p:sp>
      <p:sp>
        <p:nvSpPr>
          <p:cNvPr id="239" name="Google Shape;23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4" name="Google Shape;244;p15"/>
          <p:cNvGraphicFramePr/>
          <p:nvPr/>
        </p:nvGraphicFramePr>
        <p:xfrm>
          <a:off x="781878" y="821636"/>
          <a:ext cx="10402957" cy="528761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" name="Google Shape;249;p16"/>
          <p:cNvGraphicFramePr/>
          <p:nvPr/>
        </p:nvGraphicFramePr>
        <p:xfrm>
          <a:off x="887896" y="993913"/>
          <a:ext cx="10283687" cy="504907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4" name="Google Shape;254;p17"/>
          <p:cNvGraphicFramePr/>
          <p:nvPr/>
        </p:nvGraphicFramePr>
        <p:xfrm>
          <a:off x="861391" y="675861"/>
          <a:ext cx="10455966" cy="535387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ES" sz="2000"/>
              <a:t>?</a:t>
            </a:r>
            <a:endParaRPr sz="4000"/>
          </a:p>
        </p:txBody>
      </p:sp>
      <p:graphicFrame>
        <p:nvGraphicFramePr>
          <p:cNvPr id="260" name="Google Shape;260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0cee97a1f_0_8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6" name="Google Shape;166;g200cee97a1f_0_8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proceso estratégico de implementación del Modelo Educativo, con el apoyo y supervisión del Área de Investigación e Innovación Educativa de la Provincia de México.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Google Shape;265;p19"/>
          <p:cNvGraphicFramePr/>
          <p:nvPr/>
        </p:nvGraphicFramePr>
        <p:xfrm>
          <a:off x="980661" y="742122"/>
          <a:ext cx="10455965" cy="538038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Google Shape;270;p20"/>
          <p:cNvGraphicFramePr/>
          <p:nvPr/>
        </p:nvGraphicFramePr>
        <p:xfrm>
          <a:off x="901148" y="874643"/>
          <a:ext cx="10204174" cy="522135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Google Shape;275;p21"/>
          <p:cNvGraphicFramePr/>
          <p:nvPr/>
        </p:nvGraphicFramePr>
        <p:xfrm>
          <a:off x="1020417" y="834887"/>
          <a:ext cx="10389705" cy="530086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22"/>
          <p:cNvGraphicFramePr/>
          <p:nvPr/>
        </p:nvGraphicFramePr>
        <p:xfrm>
          <a:off x="768626" y="874643"/>
          <a:ext cx="10349947" cy="527436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5" name="Google Shape;285;p23"/>
          <p:cNvGraphicFramePr/>
          <p:nvPr/>
        </p:nvGraphicFramePr>
        <p:xfrm>
          <a:off x="887897" y="901148"/>
          <a:ext cx="10376452" cy="516834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0" name="Google Shape;290;p24"/>
          <p:cNvGraphicFramePr/>
          <p:nvPr/>
        </p:nvGraphicFramePr>
        <p:xfrm>
          <a:off x="742122" y="781878"/>
          <a:ext cx="10522226" cy="536713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5" name="Google Shape;295;p25"/>
          <p:cNvGraphicFramePr/>
          <p:nvPr/>
        </p:nvGraphicFramePr>
        <p:xfrm>
          <a:off x="887896" y="834886"/>
          <a:ext cx="10349947" cy="511533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0" name="Google Shape;300;p26"/>
          <p:cNvGraphicFramePr/>
          <p:nvPr/>
        </p:nvGraphicFramePr>
        <p:xfrm>
          <a:off x="901148" y="781878"/>
          <a:ext cx="10548729" cy="532737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5" name="Google Shape;305;p27"/>
          <p:cNvGraphicFramePr/>
          <p:nvPr/>
        </p:nvGraphicFramePr>
        <p:xfrm>
          <a:off x="781878" y="861391"/>
          <a:ext cx="10429461" cy="532737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310;p28"/>
          <p:cNvGraphicFramePr/>
          <p:nvPr/>
        </p:nvGraphicFramePr>
        <p:xfrm>
          <a:off x="742122" y="848138"/>
          <a:ext cx="10429461" cy="536713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172" name="Google Shape;172;p2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Google Shape;315;p29"/>
          <p:cNvGraphicFramePr/>
          <p:nvPr/>
        </p:nvGraphicFramePr>
        <p:xfrm>
          <a:off x="781878" y="728870"/>
          <a:ext cx="10469217" cy="557916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" name="Google Shape;320;p30"/>
          <p:cNvGraphicFramePr/>
          <p:nvPr/>
        </p:nvGraphicFramePr>
        <p:xfrm>
          <a:off x="821636" y="781878"/>
          <a:ext cx="10522226" cy="545989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325" name="Google Shape;32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78" name="Google Shape;178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84" name="Google Shape;184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90" name="Google Shape;190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6"/>
          <p:cNvGraphicFramePr/>
          <p:nvPr/>
        </p:nvGraphicFramePr>
        <p:xfrm>
          <a:off x="901148" y="848139"/>
          <a:ext cx="10204173" cy="531412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201" name="Google Shape;201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207" name="Google Shape;207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