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12192000"/>
  <p:notesSz cx="6858000" cy="9144000"/>
  <p:embeddedFontLs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1" roundtripDataSignature="AMtx7mg8NjhZlGF5wBqV04O56j4uTUYU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6.xml"/><Relationship Id="rId41" Type="http://customschemas.google.com/relationships/presentationmetadata" Target="meta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Roboto-regular.fntdata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Roboto-italic.fntdata"/><Relationship Id="rId16" Type="http://schemas.openxmlformats.org/officeDocument/2006/relationships/slide" Target="slides/slide12.xml"/><Relationship Id="rId38" Type="http://schemas.openxmlformats.org/officeDocument/2006/relationships/font" Target="fonts/Roboto-bold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C:\Users\EliteBook%20-%208440p\Desktop\Procesamiento%20secundario%20-%20HR\Versiones%20definitivas\Granja%20Hogar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/>
              <a:t>1.1 ¿Qué tanto estarías de acuerdo con la siguiente afirmación?</a:t>
            </a:r>
          </a:p>
        </c:rich>
      </c:tx>
      <c:layout>
        <c:manualLayout>
          <c:xMode val="edge"/>
          <c:yMode val="edge"/>
          <c:x val="0.161895669291338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9D9-479E-801E-7E91DE136F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9D9-479E-801E-7E91DE136F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9D9-479E-801E-7E91DE136F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9D9-479E-801E-7E91DE136F1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D9-479E-801E-7E91DE136F1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100"/>
              <a:t>3.1. Nuestro Modelo Educativo se fundamenta en la concepción educativa de Magdalena Sofía Barat. ¿Qué tan bien recuerdas y comprendes cada una de sus siete líneas fuerza?</a:t>
            </a:r>
          </a:p>
        </c:rich>
      </c:tx>
      <c:layout>
        <c:manualLayout>
          <c:xMode val="edge"/>
          <c:yMode val="edge"/>
          <c:x val="0.103295313683952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9DC-4BD0-9D2B-41CAD367A8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9DC-4BD0-9D2B-41CAD367A8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9DC-4BD0-9D2B-41CAD367A8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9DC-4BD0-9D2B-41CAD367A8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9DC-4BD0-9D2B-41CAD367A84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13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DC-4BD0-9D2B-41CAD367A84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1-416B-8654-D7AE2697CB64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1-416B-8654-D7AE2697CB64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1-416B-8654-D7AE2697CB64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31-416B-8654-D7AE2697CB64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31-416B-8654-D7AE2697C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0" i="0" u="none" strike="noStrike" baseline="0" dirty="0">
                <a:effectLst/>
              </a:rPr>
              <a:t> </a:t>
            </a:r>
            <a:r>
              <a:rPr lang="es-MX" sz="1800" b="1" dirty="0"/>
              <a:t> </a:t>
            </a:r>
            <a:endParaRPr lang="es-MX" sz="1600" b="1" dirty="0"/>
          </a:p>
        </c:rich>
      </c:tx>
      <c:layout>
        <c:manualLayout>
          <c:xMode val="edge"/>
          <c:yMode val="edge"/>
          <c:x val="0.1158804230428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15</c:v>
                </c:pt>
                <c:pt idx="1">
                  <c:v>17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D-4CF1-BFF6-ECC6BAAE7E85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D-4CF1-BFF6-ECC6BAAE7E85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BD-4CF1-BFF6-ECC6BAAE7E85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BD-4CF1-BFF6-ECC6BAAE7E85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BD-4CF1-BFF6-ECC6BAAE7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A-4C28-8DC2-6BE1EC81BB9B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6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7A-4C28-8DC2-6BE1EC81BB9B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7A-4C28-8DC2-6BE1EC81BB9B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7A-4C28-8DC2-6BE1EC81B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13</c:v>
                </c:pt>
                <c:pt idx="1">
                  <c:v>6</c:v>
                </c:pt>
                <c:pt idx="2">
                  <c:v>6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B-4FEE-B742-A68EFA18B376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15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B-4FEE-B742-A68EFA18B376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5B-4FEE-B742-A68EFA18B376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5B-4FEE-B742-A68EFA18B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</a:t>
            </a:r>
            <a:r>
              <a:rPr lang="es-MX" sz="11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D-4664-AFE5-BCB09434FFBC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DD-4664-AFE5-BCB09434FFBC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DD-4664-AFE5-BCB09434FFBC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DD-4664-AFE5-BCB09434F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A9-4055-A31E-83F1F5052A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A9-4055-A31E-83F1F5052A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1A9-4055-A31E-83F1F5052A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1A9-4055-A31E-83F1F5052A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A9-4055-A31E-83F1F5052A1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  <a:endParaRPr lang="es-MX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D-4F8F-B573-D74BE609B0CA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1D-4F8F-B573-D74BE609B0CA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1D-4F8F-B573-D74BE609B0CA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1D-4F8F-B573-D74BE609B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19</c:v>
                </c:pt>
                <c:pt idx="1">
                  <c:v>18</c:v>
                </c:pt>
                <c:pt idx="2">
                  <c:v>18</c:v>
                </c:pt>
                <c:pt idx="3">
                  <c:v>16</c:v>
                </c:pt>
                <c:pt idx="4">
                  <c:v>17</c:v>
                </c:pt>
                <c:pt idx="5">
                  <c:v>17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B-43DF-A7D2-D48A50772349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AB-43DF-A7D2-D48A50772349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AB-43DF-A7D2-D48A50772349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AB-43DF-A7D2-D48A50772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18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B-4369-A454-48C75E896117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B-4369-A454-48C75E896117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6B-4369-A454-48C75E896117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6B-4369-A454-48C75E896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/>
              <a:t>1.2. ¿Qué tanto estarías de acuerdo con la siguiente afirmación?</a:t>
            </a:r>
          </a:p>
        </c:rich>
      </c:tx>
      <c:layout>
        <c:manualLayout>
          <c:xMode val="edge"/>
          <c:yMode val="edge"/>
          <c:x val="0.157263779527559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D79-4916-8A21-40377DEB90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D79-4916-8A21-40377DEB90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D79-4916-8A21-40377DEB90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D79-4916-8A21-40377DEB901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79-4916-8A21-40377DEB901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18</c:v>
                </c:pt>
                <c:pt idx="1">
                  <c:v>18</c:v>
                </c:pt>
                <c:pt idx="2">
                  <c:v>17</c:v>
                </c:pt>
                <c:pt idx="3">
                  <c:v>17</c:v>
                </c:pt>
                <c:pt idx="4">
                  <c:v>16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2-4B9E-8A7B-F1B345EEAA93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2-4B9E-8A7B-F1B345EEAA93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42-4B9E-8A7B-F1B345EEAA93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42-4B9E-8A7B-F1B345EEA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</a:t>
            </a:r>
            <a:r>
              <a:rPr lang="es-MX" sz="1050" dirty="0"/>
              <a:t>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11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A-4297-BFF4-8D9E57A3220E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10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A-4297-BFF4-8D9E57A3220E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9A-4297-BFF4-8D9E57A3220E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9A-4297-BFF4-8D9E57A32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10</c:v>
                </c:pt>
                <c:pt idx="5">
                  <c:v>7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  <c:pt idx="9">
                  <c:v>12</c:v>
                </c:pt>
                <c:pt idx="10">
                  <c:v>14</c:v>
                </c:pt>
                <c:pt idx="11">
                  <c:v>10</c:v>
                </c:pt>
                <c:pt idx="12">
                  <c:v>14</c:v>
                </c:pt>
                <c:pt idx="1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F-4788-B30A-098F3A5AEC37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19</c:v>
                </c:pt>
                <c:pt idx="1">
                  <c:v>19</c:v>
                </c:pt>
                <c:pt idx="2">
                  <c:v>18</c:v>
                </c:pt>
                <c:pt idx="3">
                  <c:v>14</c:v>
                </c:pt>
                <c:pt idx="4">
                  <c:v>9</c:v>
                </c:pt>
                <c:pt idx="5">
                  <c:v>13</c:v>
                </c:pt>
                <c:pt idx="6">
                  <c:v>9</c:v>
                </c:pt>
                <c:pt idx="7">
                  <c:v>9</c:v>
                </c:pt>
                <c:pt idx="8">
                  <c:v>6</c:v>
                </c:pt>
                <c:pt idx="9">
                  <c:v>8</c:v>
                </c:pt>
                <c:pt idx="10">
                  <c:v>6</c:v>
                </c:pt>
                <c:pt idx="11">
                  <c:v>10</c:v>
                </c:pt>
                <c:pt idx="12">
                  <c:v>5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6F-4788-B30A-098F3A5AEC37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F-4788-B30A-098F3A5AEC37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F-4788-B30A-098F3A5AE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17</c:v>
                </c:pt>
                <c:pt idx="1">
                  <c:v>16</c:v>
                </c:pt>
                <c:pt idx="2">
                  <c:v>16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8-4EEE-A459-EE3EC166C513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8-4EEE-A459-EE3EC166C513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8-4EEE-A459-EE3EC166C513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98-4EEE-A459-EE3EC166C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BDB-4BB7-9971-862299A4A8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BDB-4BB7-9971-862299A4A8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BDB-4BB7-9971-862299A4A8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BDB-4BB7-9971-862299A4A8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DB-4BB7-9971-862299A4A8F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31D-4FE6-8961-C12254AEA8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31D-4FE6-8961-C12254AEA8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31D-4FE6-8961-C12254AEA8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31D-4FE6-8961-C12254AEA8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31D-4FE6-8961-C12254AEA8A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1D-4FE6-8961-C12254AEA8A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E73-4E3F-BBD0-2A83FE80A7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E73-4E3F-BBD0-2A83FE80A7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E73-4E3F-BBD0-2A83FE80A7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E73-4E3F-BBD0-2A83FE80A7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73-4E3F-BBD0-2A83FE80A7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B91-47BF-819E-57934954E6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B91-47BF-819E-57934954E6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B91-47BF-819E-57934954E6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B91-47BF-819E-57934954E68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B91-47BF-819E-57934954E6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91-47BF-819E-57934954E6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3DB-4861-B377-E296ED275D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3DB-4861-B377-E296ED275D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3DB-4861-B377-E296ED275D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3DB-4861-B377-E296ED275D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3DB-4861-B377-E296ED275D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17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DB-4861-B377-E296ED275D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000"/>
              <a:t>1.3. ¿Con qué frecuencia has tenido oportunidad de trabajar codo a codo y convivir con los equipos de trabajo de otras organizaciones educativas de la Provincia, para el desarrollo de algún proyecto educativo o en capacitación?</a:t>
            </a:r>
          </a:p>
        </c:rich>
      </c:tx>
      <c:layout>
        <c:manualLayout>
          <c:xMode val="edge"/>
          <c:yMode val="edge"/>
          <c:x val="9.7820782482085381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677-4E0E-939B-F8D4FF0370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677-4E0E-939B-F8D4FF0370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677-4E0E-939B-F8D4FF0370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677-4E0E-939B-F8D4FF03701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77-4E0E-939B-F8D4FF0370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050"/>
              <a:t>1.4. ¿Qué grado de familiaridad tienes actualmente con el Modelo Educativo de la Provincia de México? </a:t>
            </a:r>
          </a:p>
        </c:rich>
      </c:tx>
      <c:layout>
        <c:manualLayout>
          <c:xMode val="edge"/>
          <c:yMode val="edge"/>
          <c:x val="0.124272895876101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85-491E-9763-BFD9E0DEE7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85-491E-9763-BFD9E0DEE7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285-491E-9763-BFD9E0DEE7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285-491E-9763-BFD9E0DEE7E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85-491E-9763-BFD9E0DEE7E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19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19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4-4ABB-B96A-7B7C82A75BC7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4-4ABB-B96A-7B7C82A75BC7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64-4ABB-B96A-7B7C82A75BC7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64-4ABB-B96A-7B7C82A75BC7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64-4ABB-B96A-7B7C82A75B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/>
              <a:t>2.2. ¿Qué tan identificada(o) te sientes con la Misión de nuestro Modelo Educativo?</a:t>
            </a:r>
          </a:p>
        </c:rich>
      </c:tx>
      <c:layout>
        <c:manualLayout>
          <c:xMode val="edge"/>
          <c:yMode val="edge"/>
          <c:x val="0.115550592459148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DF7-48D5-8040-6A4D49C446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DF7-48D5-8040-6A4D49C446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DF7-48D5-8040-6A4D49C446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DF7-48D5-8040-6A4D49C446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DF7-48D5-8040-6A4D49C4469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18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F7-48D5-8040-6A4D49C446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/>
              <a:t>2.3. ¿Qué tan identificada(o) te sientes con la Visión a futuro de nuestro Modelo Educativo?</a:t>
            </a:r>
          </a:p>
        </c:rich>
      </c:tx>
      <c:layout>
        <c:manualLayout>
          <c:xMode val="edge"/>
          <c:yMode val="edge"/>
          <c:x val="0.144553818899061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C9A-4DBF-BF69-10A45E3188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C9A-4DBF-BF69-10A45E3188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C9A-4DBF-BF69-10A45E3188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C9A-4DBF-BF69-10A45E3188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C9A-4DBF-BF69-10A45E31885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20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9A-4DBF-BF69-10A45E3188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17</c:v>
                </c:pt>
                <c:pt idx="1">
                  <c:v>18</c:v>
                </c:pt>
                <c:pt idx="2">
                  <c:v>15</c:v>
                </c:pt>
                <c:pt idx="3">
                  <c:v>16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15</c:v>
                </c:pt>
                <c:pt idx="8">
                  <c:v>16</c:v>
                </c:pt>
                <c:pt idx="9">
                  <c:v>14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17</c:v>
                </c:pt>
                <c:pt idx="1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1-4C42-8A46-DECBFCAF62B3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7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1-4C42-8A46-DECBFCAF62B3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81-4C42-8A46-DECBFCAF62B3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81-4C42-8A46-DECBFCAF62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14</c:v>
                </c:pt>
                <c:pt idx="7">
                  <c:v>14</c:v>
                </c:pt>
                <c:pt idx="8">
                  <c:v>8</c:v>
                </c:pt>
                <c:pt idx="9">
                  <c:v>11</c:v>
                </c:pt>
                <c:pt idx="10">
                  <c:v>13</c:v>
                </c:pt>
                <c:pt idx="11">
                  <c:v>7</c:v>
                </c:pt>
                <c:pt idx="12">
                  <c:v>15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C-4D47-8922-D252EAF1FE3F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10</c:v>
                </c:pt>
                <c:pt idx="1">
                  <c:v>6</c:v>
                </c:pt>
                <c:pt idx="2">
                  <c:v>7</c:v>
                </c:pt>
                <c:pt idx="3">
                  <c:v>11</c:v>
                </c:pt>
                <c:pt idx="4">
                  <c:v>13</c:v>
                </c:pt>
                <c:pt idx="5">
                  <c:v>14</c:v>
                </c:pt>
                <c:pt idx="6">
                  <c:v>7</c:v>
                </c:pt>
                <c:pt idx="7">
                  <c:v>6</c:v>
                </c:pt>
                <c:pt idx="8">
                  <c:v>11</c:v>
                </c:pt>
                <c:pt idx="9">
                  <c:v>10</c:v>
                </c:pt>
                <c:pt idx="10">
                  <c:v>8</c:v>
                </c:pt>
                <c:pt idx="11">
                  <c:v>12</c:v>
                </c:pt>
                <c:pt idx="12">
                  <c:v>6</c:v>
                </c:pt>
                <c:pt idx="1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C-4D47-8922-D252EAF1FE3F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6C-4D47-8922-D252EAF1FE3F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6C-4D47-8922-D252EAF1F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cfd92c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00cfd92c8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Granja Hogar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9"/>
          <p:cNvGraphicFramePr/>
          <p:nvPr/>
        </p:nvGraphicFramePr>
        <p:xfrm>
          <a:off x="874644" y="967409"/>
          <a:ext cx="10495722" cy="54201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Google Shape;142;p10"/>
          <p:cNvGraphicFramePr/>
          <p:nvPr/>
        </p:nvGraphicFramePr>
        <p:xfrm>
          <a:off x="848139" y="940904"/>
          <a:ext cx="10257183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148" name="Google Shape;148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Google Shape;153;p12"/>
          <p:cNvGraphicFramePr/>
          <p:nvPr/>
        </p:nvGraphicFramePr>
        <p:xfrm>
          <a:off x="861391" y="887896"/>
          <a:ext cx="10376452" cy="51816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13"/>
          <p:cNvGraphicFramePr/>
          <p:nvPr/>
        </p:nvGraphicFramePr>
        <p:xfrm>
          <a:off x="940904" y="927651"/>
          <a:ext cx="10283687" cy="50888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164" name="Google Shape;164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15"/>
          <p:cNvGraphicFramePr/>
          <p:nvPr/>
        </p:nvGraphicFramePr>
        <p:xfrm>
          <a:off x="848139" y="861391"/>
          <a:ext cx="10522226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16"/>
          <p:cNvGraphicFramePr/>
          <p:nvPr/>
        </p:nvGraphicFramePr>
        <p:xfrm>
          <a:off x="954157" y="861390"/>
          <a:ext cx="10323443" cy="50888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17"/>
          <p:cNvGraphicFramePr/>
          <p:nvPr/>
        </p:nvGraphicFramePr>
        <p:xfrm>
          <a:off x="1007166" y="901148"/>
          <a:ext cx="10098156" cy="522135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185" name="Google Shape;185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0cfd92c8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g200cfd92c81_0_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p19"/>
          <p:cNvGraphicFramePr/>
          <p:nvPr/>
        </p:nvGraphicFramePr>
        <p:xfrm>
          <a:off x="821635" y="821634"/>
          <a:ext cx="10575235" cy="54201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20"/>
          <p:cNvGraphicFramePr/>
          <p:nvPr/>
        </p:nvGraphicFramePr>
        <p:xfrm>
          <a:off x="914400" y="848139"/>
          <a:ext cx="10363200" cy="51816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Google Shape;200;p21"/>
          <p:cNvGraphicFramePr/>
          <p:nvPr/>
        </p:nvGraphicFramePr>
        <p:xfrm>
          <a:off x="834887" y="940904"/>
          <a:ext cx="10164417" cy="50888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Google Shape;205;p22"/>
          <p:cNvGraphicFramePr/>
          <p:nvPr/>
        </p:nvGraphicFramePr>
        <p:xfrm>
          <a:off x="715618" y="954158"/>
          <a:ext cx="10402956" cy="498281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23"/>
          <p:cNvGraphicFramePr/>
          <p:nvPr/>
        </p:nvGraphicFramePr>
        <p:xfrm>
          <a:off x="980661" y="954157"/>
          <a:ext cx="10137913" cy="49563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Google Shape;215;p24"/>
          <p:cNvGraphicFramePr/>
          <p:nvPr/>
        </p:nvGraphicFramePr>
        <p:xfrm>
          <a:off x="821636" y="901148"/>
          <a:ext cx="10389704" cy="536713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Google Shape;220;p25"/>
          <p:cNvGraphicFramePr/>
          <p:nvPr/>
        </p:nvGraphicFramePr>
        <p:xfrm>
          <a:off x="821636" y="781878"/>
          <a:ext cx="10270434" cy="53273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Google Shape;225;p26"/>
          <p:cNvGraphicFramePr/>
          <p:nvPr/>
        </p:nvGraphicFramePr>
        <p:xfrm>
          <a:off x="940904" y="728869"/>
          <a:ext cx="10508973" cy="532737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Google Shape;230;p27"/>
          <p:cNvGraphicFramePr/>
          <p:nvPr/>
        </p:nvGraphicFramePr>
        <p:xfrm>
          <a:off x="927653" y="808384"/>
          <a:ext cx="10363200" cy="540688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Google Shape;235;p28"/>
          <p:cNvGraphicFramePr/>
          <p:nvPr/>
        </p:nvGraphicFramePr>
        <p:xfrm>
          <a:off x="728870" y="967408"/>
          <a:ext cx="10482469" cy="510208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97" name="Google Shape;97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Google Shape;240;p29"/>
          <p:cNvGraphicFramePr/>
          <p:nvPr/>
        </p:nvGraphicFramePr>
        <p:xfrm>
          <a:off x="874644" y="940904"/>
          <a:ext cx="10402956" cy="524786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p30"/>
          <p:cNvGraphicFramePr/>
          <p:nvPr/>
        </p:nvGraphicFramePr>
        <p:xfrm>
          <a:off x="954157" y="874643"/>
          <a:ext cx="10310191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250" name="Google Shape;25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03" name="Google Shape;103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09" name="Google Shape;109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15" name="Google Shape;115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6"/>
          <p:cNvGraphicFramePr/>
          <p:nvPr/>
        </p:nvGraphicFramePr>
        <p:xfrm>
          <a:off x="1910861" y="996827"/>
          <a:ext cx="8370278" cy="486434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126" name="Google Shape;126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132" name="Google Shape;132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