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ms-office.chartcolorstyle+xml" PartName="/ppt/charts/colors4.xml"/>
  <Override ContentType="application/vnd.ms-office.chartcolorstyle+xml" PartName="/ppt/charts/colors8.xml"/>
  <Override ContentType="application/vnd.ms-office.chartcolorstyle+xml" PartName="/ppt/charts/colors11.xml"/>
  <Override ContentType="application/vnd.ms-office.chartcolorstyle+xml" PartName="/ppt/charts/colors24.xml"/>
  <Override ContentType="application/vnd.ms-office.chartcolorstyle+xml" PartName="/ppt/charts/colors15.xml"/>
  <Override ContentType="application/vnd.ms-office.chartcolorstyle+xml" PartName="/ppt/charts/colors28.xml"/>
  <Override ContentType="application/vnd.ms-office.chartcolorstyle+xml" PartName="/ppt/charts/colors14.xml"/>
  <Override ContentType="application/vnd.ms-office.chartcolorstyle+xml" PartName="/ppt/charts/colors5.xml"/>
  <Override ContentType="application/vnd.ms-office.chartcolorstyle+xml" PartName="/ppt/charts/colors19.xml"/>
  <Override ContentType="application/vnd.ms-office.chartcolorstyle+xml" PartName="/ppt/charts/colors22.xml"/>
  <Override ContentType="application/vnd.ms-office.chartcolorstyle+xml" PartName="/ppt/charts/colors18.xml"/>
  <Override ContentType="application/vnd.ms-office.chartcolorstyle+xml" PartName="/ppt/charts/colors23.xml"/>
  <Override ContentType="application/vnd.ms-office.chartcolorstyle+xml" PartName="/ppt/charts/colors10.xml"/>
  <Override ContentType="application/vnd.ms-office.chartcolorstyle+xml" PartName="/ppt/charts/colors9.xml"/>
  <Override ContentType="application/vnd.ms-office.chartcolorstyle+xml" PartName="/ppt/charts/colors27.xml"/>
  <Override ContentType="application/vnd.ms-office.chartcolorstyle+xml" PartName="/ppt/charts/colors26.xml"/>
  <Override ContentType="application/vnd.ms-office.chartcolorstyle+xml" PartName="/ppt/charts/colors21.xml"/>
  <Override ContentType="application/vnd.ms-office.chartcolorstyle+xml" PartName="/ppt/charts/colors6.xml"/>
  <Override ContentType="application/vnd.ms-office.chartcolorstyle+xml" PartName="/ppt/charts/colors1.xml"/>
  <Override ContentType="application/vnd.ms-office.chartcolorstyle+xml" PartName="/ppt/charts/colors17.xml"/>
  <Override ContentType="application/vnd.ms-office.chartcolorstyle+xml" PartName="/ppt/charts/colors13.xml"/>
  <Override ContentType="application/vnd.ms-office.chartcolorstyle+xml" PartName="/ppt/charts/colors20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16.xml"/>
  <Override ContentType="application/vnd.ms-office.chartcolorstyle+xml" PartName="/ppt/charts/colors7.xml"/>
  <Override ContentType="application/vnd.ms-office.chartcolorstyle+xml" PartName="/ppt/charts/colors25.xml"/>
  <Override ContentType="application/vnd.ms-office.chartcolorstyle+xml" PartName="/ppt/charts/colors12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20.xml"/>
  <Override ContentType="application/vnd.openxmlformats-officedocument.drawingml.chart+xml" PartName="/ppt/charts/chart25.xml"/>
  <Override ContentType="application/vnd.openxmlformats-officedocument.drawingml.chart+xml" PartName="/ppt/charts/chart9.xml"/>
  <Override ContentType="application/vnd.openxmlformats-officedocument.drawingml.chart+xml" PartName="/ppt/charts/chart4.xml"/>
  <Override ContentType="application/vnd.openxmlformats-officedocument.drawingml.chart+xml" PartName="/ppt/charts/chart16.xml"/>
  <Override ContentType="application/vnd.openxmlformats-officedocument.drawingml.chart+xml" PartName="/ppt/charts/chart12.xml"/>
  <Override ContentType="application/vnd.openxmlformats-officedocument.drawingml.chart+xml" PartName="/ppt/charts/chart8.xml"/>
  <Override ContentType="application/vnd.openxmlformats-officedocument.drawingml.chart+xml" PartName="/ppt/charts/chart5.xml"/>
  <Override ContentType="application/vnd.openxmlformats-officedocument.drawingml.chart+xml" PartName="/ppt/charts/chart28.xml"/>
  <Override ContentType="application/vnd.openxmlformats-officedocument.drawingml.chart+xml" PartName="/ppt/charts/chart11.xml"/>
  <Override ContentType="application/vnd.openxmlformats-officedocument.drawingml.chart+xml" PartName="/ppt/charts/chart24.xml"/>
  <Override ContentType="application/vnd.openxmlformats-officedocument.drawingml.chart+xml" PartName="/ppt/charts/chart15.xml"/>
  <Override ContentType="application/vnd.openxmlformats-officedocument.drawingml.chart+xml" PartName="/ppt/charts/chart1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6.xml"/>
  <Override ContentType="application/vnd.openxmlformats-officedocument.drawingml.chart+xml" PartName="/ppt/charts/chart1.xml"/>
  <Override ContentType="application/vnd.openxmlformats-officedocument.drawingml.chart+xml" PartName="/ppt/charts/chart10.xml"/>
  <Override ContentType="application/vnd.openxmlformats-officedocument.drawingml.chart+xml" PartName="/ppt/charts/chart23.xml"/>
  <Override ContentType="application/vnd.openxmlformats-officedocument.drawingml.chart+xml" PartName="/ppt/charts/chart14.xml"/>
  <Override ContentType="application/vnd.openxmlformats-officedocument.drawingml.chart+xml" PartName="/ppt/charts/chart27.xml"/>
  <Override ContentType="application/vnd.openxmlformats-officedocument.drawingml.chart+xml" PartName="/ppt/charts/chart3.xml"/>
  <Override ContentType="application/vnd.openxmlformats-officedocument.drawingml.chart+xml" PartName="/ppt/charts/chart18.xml"/>
  <Override ContentType="application/vnd.openxmlformats-officedocument.drawingml.chart+xml" PartName="/ppt/charts/chart21.xml"/>
  <Override ContentType="application/vnd.openxmlformats-officedocument.drawingml.chart+xml" PartName="/ppt/charts/chart22.xml"/>
  <Override ContentType="application/vnd.openxmlformats-officedocument.drawingml.chart+xml" PartName="/ppt/charts/chart17.xml"/>
  <Override ContentType="application/vnd.openxmlformats-officedocument.drawingml.chart+xml" PartName="/ppt/charts/chart26.xml"/>
  <Override ContentType="application/vnd.openxmlformats-officedocument.drawingml.chart+xml" PartName="/ppt/charts/chart13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3.xml"/>
  <Override ContentType="application/vnd.openxmlformats-officedocument.themeOverride+xml" PartName="/ppt/theme/themeOverride8.xml"/>
  <Override ContentType="application/vnd.openxmlformats-officedocument.themeOverride+xml" PartName="/ppt/theme/themeOverride20.xml"/>
  <Override ContentType="application/vnd.openxmlformats-officedocument.themeOverride+xml" PartName="/ppt/theme/themeOverride12.xml"/>
  <Override ContentType="application/vnd.openxmlformats-officedocument.themeOverride+xml" PartName="/ppt/theme/themeOverride25.xml"/>
  <Override ContentType="application/vnd.openxmlformats-officedocument.themeOverride+xml" PartName="/ppt/theme/themeOverride16.xml"/>
  <Override ContentType="application/vnd.openxmlformats-officedocument.themeOverride+xml" PartName="/ppt/theme/themeOverride2.xml"/>
  <Override ContentType="application/vnd.openxmlformats-officedocument.themeOverride+xml" PartName="/ppt/theme/themeOverride9.xml"/>
  <Override ContentType="application/vnd.openxmlformats-officedocument.themeOverride+xml" PartName="/ppt/theme/themeOverride10.xml"/>
  <Override ContentType="application/vnd.openxmlformats-officedocument.themeOverride+xml" PartName="/ppt/theme/themeOverride11.xml"/>
  <Override ContentType="application/vnd.openxmlformats-officedocument.themeOverride+xml" PartName="/ppt/theme/themeOverride1.xml"/>
  <Override ContentType="application/vnd.openxmlformats-officedocument.themeOverride+xml" PartName="/ppt/theme/themeOverride24.xml"/>
  <Override ContentType="application/vnd.openxmlformats-officedocument.themeOverride+xml" PartName="/ppt/theme/themeOverride15.xml"/>
  <Override ContentType="application/vnd.openxmlformats-officedocument.themeOverride+xml" PartName="/ppt/theme/themeOverride28.xml"/>
  <Override ContentType="application/vnd.openxmlformats-officedocument.themeOverride+xml" PartName="/ppt/theme/themeOverride19.xml"/>
  <Override ContentType="application/vnd.openxmlformats-officedocument.themeOverride+xml" PartName="/ppt/theme/themeOverride22.xml"/>
  <Override ContentType="application/vnd.openxmlformats-officedocument.themeOverride+xml" PartName="/ppt/theme/themeOverride5.xml"/>
  <Override ContentType="application/vnd.openxmlformats-officedocument.themeOverride+xml" PartName="/ppt/theme/themeOverride6.xml"/>
  <Override ContentType="application/vnd.openxmlformats-officedocument.themeOverride+xml" PartName="/ppt/theme/themeOverride23.xml"/>
  <Override ContentType="application/vnd.openxmlformats-officedocument.themeOverride+xml" PartName="/ppt/theme/themeOverride18.xml"/>
  <Override ContentType="application/vnd.openxmlformats-officedocument.themeOverride+xml" PartName="/ppt/theme/themeOverride27.xml"/>
  <Override ContentType="application/vnd.openxmlformats-officedocument.themeOverride+xml" PartName="/ppt/theme/themeOverride14.xml"/>
  <Override ContentType="application/vnd.openxmlformats-officedocument.themeOverride+xml" PartName="/ppt/theme/themeOverride21.xml"/>
  <Override ContentType="application/vnd.openxmlformats-officedocument.themeOverride+xml" PartName="/ppt/theme/themeOverride26.xml"/>
  <Override ContentType="application/vnd.openxmlformats-officedocument.themeOverride+xml" PartName="/ppt/theme/themeOverride4.xml"/>
  <Override ContentType="application/vnd.openxmlformats-officedocument.themeOverride+xml" PartName="/ppt/theme/themeOverride7.xml"/>
  <Override ContentType="application/vnd.openxmlformats-officedocument.themeOverride+xml" PartName="/ppt/theme/themeOverride17.xml"/>
  <Override ContentType="application/vnd.openxmlformats-officedocument.themeOverride+xml" PartName="/ppt/theme/themeOverride13.xml"/>
  <Override ContentType="application/binary" PartName="/ppt/metadata"/>
  <Override ContentType="application/vnd.openxmlformats-officedocument.presentationml.notesMaster+xml" PartName="/ppt/notesMasters/notesMaster1.xml"/>
  <Override ContentType="application/vnd.ms-office.chartstyle+xml" PartName="/ppt/charts/style3.xml"/>
  <Override ContentType="application/vnd.ms-office.chartstyle+xml" PartName="/ppt/charts/style8.xml"/>
  <Override ContentType="application/vnd.ms-office.chartstyle+xml" PartName="/ppt/charts/style20.xml"/>
  <Override ContentType="application/vnd.ms-office.chartstyle+xml" PartName="/ppt/charts/style12.xml"/>
  <Override ContentType="application/vnd.ms-office.chartstyle+xml" PartName="/ppt/charts/style25.xml"/>
  <Override ContentType="application/vnd.ms-office.chartstyle+xml" PartName="/ppt/charts/style16.xml"/>
  <Override ContentType="application/vnd.ms-office.chartstyle+xml" PartName="/ppt/charts/style9.xml"/>
  <Override ContentType="application/vnd.ms-office.chartstyle+xml" PartName="/ppt/charts/style4.xml"/>
  <Override ContentType="application/vnd.ms-office.chartstyle+xml" PartName="/ppt/charts/style10.xml"/>
  <Override ContentType="application/vnd.ms-office.chartstyle+xml" PartName="/ppt/charts/style11.xml"/>
  <Override ContentType="application/vnd.ms-office.chartstyle+xml" PartName="/ppt/charts/style24.xml"/>
  <Override ContentType="application/vnd.ms-office.chartstyle+xml" PartName="/ppt/charts/style15.xml"/>
  <Override ContentType="application/vnd.ms-office.chartstyle+xml" PartName="/ppt/charts/style28.xml"/>
  <Override ContentType="application/vnd.ms-office.chartstyle+xml" PartName="/ppt/charts/style19.xml"/>
  <Override ContentType="application/vnd.ms-office.chartstyle+xml" PartName="/ppt/charts/style5.xml"/>
  <Override ContentType="application/vnd.ms-office.chartstyle+xml" PartName="/ppt/charts/style22.xml"/>
  <Override ContentType="application/vnd.ms-office.chartstyle+xml" PartName="/ppt/charts/style1.xml"/>
  <Override ContentType="application/vnd.ms-office.chartstyle+xml" PartName="/ppt/charts/style18.xml"/>
  <Override ContentType="application/vnd.ms-office.chartstyle+xml" PartName="/ppt/charts/style23.xml"/>
  <Override ContentType="application/vnd.ms-office.chartstyle+xml" PartName="/ppt/charts/style27.xml"/>
  <Override ContentType="application/vnd.ms-office.chartstyle+xml" PartName="/ppt/charts/style14.xml"/>
  <Override ContentType="application/vnd.ms-office.chartstyle+xml" PartName="/ppt/charts/style21.xml"/>
  <Override ContentType="application/vnd.ms-office.chartstyle+xml" PartName="/ppt/charts/style26.xml"/>
  <Override ContentType="application/vnd.ms-office.chartstyle+xml" PartName="/ppt/charts/style7.xml"/>
  <Override ContentType="application/vnd.ms-office.chartstyle+xml" PartName="/ppt/charts/style17.xml"/>
  <Override ContentType="application/vnd.ms-office.chartstyle+xml" PartName="/ppt/charts/style6.xml"/>
  <Override ContentType="application/vnd.ms-office.chartstyle+xml" PartName="/ppt/charts/style2.xml"/>
  <Override ContentType="application/vnd.ms-office.chartstyle+xml" PartName="/ppt/charts/style13.xml"/>
  <Override ContentType="application/vnd.openxmlformats-officedocument.presentationml.presProps+xml" PartName="/ppt/pres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</p:sldIdLst>
  <p:sldSz cy="6858000" cx="12192000"/>
  <p:notesSz cx="6858000" cy="9144000"/>
  <p:embeddedFontLst>
    <p:embeddedFont>
      <p:font typeface="Roboto"/>
      <p:regular r:id="rId37"/>
      <p:bold r:id="rId38"/>
      <p:italic r:id="rId39"/>
      <p:boldItalic r:id="rId4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1" roundtripDataSignature="AMtx7mgF0DFG+Cn+p41EZPyxiQiOIYC4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oboto-boldItalic.fntdata"/><Relationship Id="rId20" Type="http://schemas.openxmlformats.org/officeDocument/2006/relationships/slide" Target="slides/slide16.xml"/><Relationship Id="rId41" Type="http://customschemas.google.com/relationships/presentationmetadata" Target="metadata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font" Target="fonts/Roboto-regular.fntdata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font" Target="fonts/Roboto-italic.fntdata"/><Relationship Id="rId16" Type="http://schemas.openxmlformats.org/officeDocument/2006/relationships/slide" Target="slides/slide12.xml"/><Relationship Id="rId38" Type="http://schemas.openxmlformats.org/officeDocument/2006/relationships/font" Target="fonts/Roboto-bold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charts/_rels/chart1.xml.rels><?xml version="1.0" encoding="UTF-8" standalone="yes"?>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themeOverride" Target="../theme/themeOverride5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0.xml.rels><?xml version="1.0" encoding="UTF-8" standalone="yes"?><Relationships xmlns="http://schemas.openxmlformats.org/package/2006/relationships"><Relationship Id="rId1" Type="http://schemas.microsoft.com/office/2011/relationships/chartStyle" Target="style10.xml"/><Relationship Id="rId2" Type="http://schemas.microsoft.com/office/2011/relationships/chartColorStyle" Target="colors10.xml"/><Relationship Id="rId3" Type="http://schemas.openxmlformats.org/officeDocument/2006/relationships/themeOverride" Target="../theme/themeOverride13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1.xml.rels><?xml version="1.0" encoding="UTF-8" standalone="yes"?><Relationships xmlns="http://schemas.openxmlformats.org/package/2006/relationships"><Relationship Id="rId1" Type="http://schemas.microsoft.com/office/2011/relationships/chartStyle" Target="style11.xml"/><Relationship Id="rId2" Type="http://schemas.microsoft.com/office/2011/relationships/chartColorStyle" Target="colors11.xml"/><Relationship Id="rId3" Type="http://schemas.openxmlformats.org/officeDocument/2006/relationships/themeOverride" Target="../theme/themeOverride17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2.xml.rels><?xml version="1.0" encoding="UTF-8" standalone="yes"?><Relationships xmlns="http://schemas.openxmlformats.org/package/2006/relationships"><Relationship Id="rId1" Type="http://schemas.microsoft.com/office/2011/relationships/chartStyle" Target="style12.xml"/><Relationship Id="rId2" Type="http://schemas.microsoft.com/office/2011/relationships/chartColorStyle" Target="colors12.xml"/><Relationship Id="rId3" Type="http://schemas.openxmlformats.org/officeDocument/2006/relationships/themeOverride" Target="../theme/themeOverride14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3.xml.rels><?xml version="1.0" encoding="UTF-8" standalone="yes"?><Relationships xmlns="http://schemas.openxmlformats.org/package/2006/relationships"><Relationship Id="rId1" Type="http://schemas.microsoft.com/office/2011/relationships/chartStyle" Target="style13.xml"/><Relationship Id="rId2" Type="http://schemas.microsoft.com/office/2011/relationships/chartColorStyle" Target="colors13.xml"/><Relationship Id="rId3" Type="http://schemas.openxmlformats.org/officeDocument/2006/relationships/themeOverride" Target="../theme/themeOverride3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4.xml.rels><?xml version="1.0" encoding="UTF-8" standalone="yes"?><Relationships xmlns="http://schemas.openxmlformats.org/package/2006/relationships"><Relationship Id="rId1" Type="http://schemas.microsoft.com/office/2011/relationships/chartStyle" Target="style14.xml"/><Relationship Id="rId2" Type="http://schemas.microsoft.com/office/2011/relationships/chartColorStyle" Target="colors14.xml"/><Relationship Id="rId3" Type="http://schemas.openxmlformats.org/officeDocument/2006/relationships/themeOverride" Target="../theme/themeOverride7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5.xml.rels><?xml version="1.0" encoding="UTF-8" standalone="yes"?><Relationships xmlns="http://schemas.openxmlformats.org/package/2006/relationships"><Relationship Id="rId1" Type="http://schemas.microsoft.com/office/2011/relationships/chartStyle" Target="style15.xml"/><Relationship Id="rId2" Type="http://schemas.microsoft.com/office/2011/relationships/chartColorStyle" Target="colors15.xml"/><Relationship Id="rId3" Type="http://schemas.openxmlformats.org/officeDocument/2006/relationships/themeOverride" Target="../theme/themeOverride24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6.xml.rels><?xml version="1.0" encoding="UTF-8" standalone="yes"?><Relationships xmlns="http://schemas.openxmlformats.org/package/2006/relationships"><Relationship Id="rId1" Type="http://schemas.microsoft.com/office/2011/relationships/chartStyle" Target="style16.xml"/><Relationship Id="rId2" Type="http://schemas.microsoft.com/office/2011/relationships/chartColorStyle" Target="colors16.xml"/><Relationship Id="rId3" Type="http://schemas.openxmlformats.org/officeDocument/2006/relationships/themeOverride" Target="../theme/themeOverride16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7.xml.rels><?xml version="1.0" encoding="UTF-8" standalone="yes"?><Relationships xmlns="http://schemas.openxmlformats.org/package/2006/relationships"><Relationship Id="rId1" Type="http://schemas.microsoft.com/office/2011/relationships/chartStyle" Target="style17.xml"/><Relationship Id="rId2" Type="http://schemas.microsoft.com/office/2011/relationships/chartColorStyle" Target="colors17.xml"/><Relationship Id="rId3" Type="http://schemas.openxmlformats.org/officeDocument/2006/relationships/themeOverride" Target="../theme/themeOverride10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8.xml.rels><?xml version="1.0" encoding="UTF-8" standalone="yes"?><Relationships xmlns="http://schemas.openxmlformats.org/package/2006/relationships"><Relationship Id="rId1" Type="http://schemas.microsoft.com/office/2011/relationships/chartStyle" Target="style18.xml"/><Relationship Id="rId2" Type="http://schemas.microsoft.com/office/2011/relationships/chartColorStyle" Target="colors18.xml"/><Relationship Id="rId3" Type="http://schemas.openxmlformats.org/officeDocument/2006/relationships/themeOverride" Target="../theme/themeOverride12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19.xml.rels><?xml version="1.0" encoding="UTF-8" standalone="yes"?><Relationships xmlns="http://schemas.openxmlformats.org/package/2006/relationships"><Relationship Id="rId1" Type="http://schemas.microsoft.com/office/2011/relationships/chartStyle" Target="style19.xml"/><Relationship Id="rId2" Type="http://schemas.microsoft.com/office/2011/relationships/chartColorStyle" Target="colors19.xml"/><Relationship Id="rId3" Type="http://schemas.openxmlformats.org/officeDocument/2006/relationships/themeOverride" Target="../theme/themeOverride2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.xml.rels><?xml version="1.0" encoding="UTF-8" standalone="yes"?>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themeOverride" Target="../theme/themeOverride6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0.xml.rels><?xml version="1.0" encoding="UTF-8" standalone="yes"?><Relationships xmlns="http://schemas.openxmlformats.org/package/2006/relationships"><Relationship Id="rId1" Type="http://schemas.microsoft.com/office/2011/relationships/chartStyle" Target="style20.xml"/><Relationship Id="rId2" Type="http://schemas.microsoft.com/office/2011/relationships/chartColorStyle" Target="colors20.xml"/><Relationship Id="rId3" Type="http://schemas.openxmlformats.org/officeDocument/2006/relationships/themeOverride" Target="../theme/themeOverride4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1.xml.rels><?xml version="1.0" encoding="UTF-8" standalone="yes"?><Relationships xmlns="http://schemas.openxmlformats.org/package/2006/relationships"><Relationship Id="rId1" Type="http://schemas.microsoft.com/office/2011/relationships/chartStyle" Target="style21.xml"/><Relationship Id="rId2" Type="http://schemas.microsoft.com/office/2011/relationships/chartColorStyle" Target="colors21.xml"/><Relationship Id="rId3" Type="http://schemas.openxmlformats.org/officeDocument/2006/relationships/themeOverride" Target="../theme/themeOverride19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2.xml.rels><?xml version="1.0" encoding="UTF-8" standalone="yes"?><Relationships xmlns="http://schemas.openxmlformats.org/package/2006/relationships"><Relationship Id="rId1" Type="http://schemas.microsoft.com/office/2011/relationships/chartStyle" Target="style22.xml"/><Relationship Id="rId2" Type="http://schemas.microsoft.com/office/2011/relationships/chartColorStyle" Target="colors22.xml"/><Relationship Id="rId3" Type="http://schemas.openxmlformats.org/officeDocument/2006/relationships/themeOverride" Target="../theme/themeOverride20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3.xml.rels><?xml version="1.0" encoding="UTF-8" standalone="yes"?><Relationships xmlns="http://schemas.openxmlformats.org/package/2006/relationships"><Relationship Id="rId1" Type="http://schemas.microsoft.com/office/2011/relationships/chartStyle" Target="style23.xml"/><Relationship Id="rId2" Type="http://schemas.microsoft.com/office/2011/relationships/chartColorStyle" Target="colors23.xml"/><Relationship Id="rId3" Type="http://schemas.openxmlformats.org/officeDocument/2006/relationships/themeOverride" Target="../theme/themeOverride28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4.xml.rels><?xml version="1.0" encoding="UTF-8" standalone="yes"?><Relationships xmlns="http://schemas.openxmlformats.org/package/2006/relationships"><Relationship Id="rId1" Type="http://schemas.microsoft.com/office/2011/relationships/chartStyle" Target="style24.xml"/><Relationship Id="rId2" Type="http://schemas.microsoft.com/office/2011/relationships/chartColorStyle" Target="colors24.xml"/><Relationship Id="rId3" Type="http://schemas.openxmlformats.org/officeDocument/2006/relationships/themeOverride" Target="../theme/themeOverride15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5.xml.rels><?xml version="1.0" encoding="UTF-8" standalone="yes"?><Relationships xmlns="http://schemas.openxmlformats.org/package/2006/relationships"><Relationship Id="rId1" Type="http://schemas.microsoft.com/office/2011/relationships/chartStyle" Target="style25.xml"/><Relationship Id="rId2" Type="http://schemas.microsoft.com/office/2011/relationships/chartColorStyle" Target="colors25.xml"/><Relationship Id="rId3" Type="http://schemas.openxmlformats.org/officeDocument/2006/relationships/themeOverride" Target="../theme/themeOverride27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6.xml.rels><?xml version="1.0" encoding="UTF-8" standalone="yes"?><Relationships xmlns="http://schemas.openxmlformats.org/package/2006/relationships"><Relationship Id="rId1" Type="http://schemas.microsoft.com/office/2011/relationships/chartStyle" Target="style26.xml"/><Relationship Id="rId2" Type="http://schemas.microsoft.com/office/2011/relationships/chartColorStyle" Target="colors26.xml"/><Relationship Id="rId3" Type="http://schemas.openxmlformats.org/officeDocument/2006/relationships/themeOverride" Target="../theme/themeOverride26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7.xml.rels><?xml version="1.0" encoding="UTF-8" standalone="yes"?><Relationships xmlns="http://schemas.openxmlformats.org/package/2006/relationships"><Relationship Id="rId1" Type="http://schemas.microsoft.com/office/2011/relationships/chartStyle" Target="style27.xml"/><Relationship Id="rId2" Type="http://schemas.microsoft.com/office/2011/relationships/chartColorStyle" Target="colors27.xml"/><Relationship Id="rId3" Type="http://schemas.openxmlformats.org/officeDocument/2006/relationships/themeOverride" Target="../theme/themeOverride8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28.xml.rels><?xml version="1.0" encoding="UTF-8" standalone="yes"?><Relationships xmlns="http://schemas.openxmlformats.org/package/2006/relationships"><Relationship Id="rId1" Type="http://schemas.microsoft.com/office/2011/relationships/chartStyle" Target="style28.xml"/><Relationship Id="rId2" Type="http://schemas.microsoft.com/office/2011/relationships/chartColorStyle" Target="colors28.xml"/><Relationship Id="rId3" Type="http://schemas.openxmlformats.org/officeDocument/2006/relationships/themeOverride" Target="../theme/themeOverride21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3.xml.rels><?xml version="1.0" encoding="UTF-8" standalone="yes"?>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themeOverride" Target="../theme/themeOverride1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4.xml.rels><?xml version="1.0" encoding="UTF-8" standalone="yes"?>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themeOverride" Target="../theme/themeOverride11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5.xml.rels><?xml version="1.0" encoding="UTF-8" standalone="yes"?>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themeOverride" Target="../theme/themeOverride25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6.xml.rels><?xml version="1.0" encoding="UTF-8" standalone="yes"?><Relationships xmlns="http://schemas.openxmlformats.org/package/2006/relationships"><Relationship Id="rId1" Type="http://schemas.microsoft.com/office/2011/relationships/chartStyle" Target="style6.xml"/><Relationship Id="rId2" Type="http://schemas.microsoft.com/office/2011/relationships/chartColorStyle" Target="colors6.xml"/><Relationship Id="rId3" Type="http://schemas.openxmlformats.org/officeDocument/2006/relationships/themeOverride" Target="../theme/themeOverride22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7.xml.rels><?xml version="1.0" encoding="UTF-8" standalone="yes"?><Relationships xmlns="http://schemas.openxmlformats.org/package/2006/relationships"><Relationship Id="rId1" Type="http://schemas.microsoft.com/office/2011/relationships/chartStyle" Target="style7.xml"/><Relationship Id="rId2" Type="http://schemas.microsoft.com/office/2011/relationships/chartColorStyle" Target="colors7.xml"/><Relationship Id="rId3" Type="http://schemas.openxmlformats.org/officeDocument/2006/relationships/themeOverride" Target="../theme/themeOverride9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8.xml.rels><?xml version="1.0" encoding="UTF-8" standalone="yes"?><Relationships xmlns="http://schemas.openxmlformats.org/package/2006/relationships"><Relationship Id="rId1" Type="http://schemas.microsoft.com/office/2011/relationships/chartStyle" Target="style8.xml"/><Relationship Id="rId2" Type="http://schemas.microsoft.com/office/2011/relationships/chartColorStyle" Target="colors8.xml"/><Relationship Id="rId3" Type="http://schemas.openxmlformats.org/officeDocument/2006/relationships/themeOverride" Target="../theme/themeOverride18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_rels/chart9.xml.rels><?xml version="1.0" encoding="UTF-8" standalone="yes"?><Relationships xmlns="http://schemas.openxmlformats.org/package/2006/relationships"><Relationship Id="rId1" Type="http://schemas.microsoft.com/office/2011/relationships/chartStyle" Target="style9.xml"/><Relationship Id="rId2" Type="http://schemas.microsoft.com/office/2011/relationships/chartColorStyle" Target="colors9.xml"/><Relationship Id="rId3" Type="http://schemas.openxmlformats.org/officeDocument/2006/relationships/themeOverride" Target="../theme/themeOverride23.xml"/><Relationship Id="rId4" Type="http://schemas.openxmlformats.org/officeDocument/2006/relationships/oleObject" Target="file:///C:\Users\EliteBook%20-%208440p\Desktop\Procesamiento%20secundario%20-%20HR\Versiones%20definitivas\Comunidad%20Crece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6C4C-45EA-85C8-E843767641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6C4C-45EA-85C8-E843767641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6C4C-45EA-85C8-E843767641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6C4C-45EA-85C8-E8437676412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1'!$B$159:$B$162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1'!$C$159:$C$162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4C-45EA-85C8-E8437676412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3DE-4B71-806E-21402515FE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3DE-4B71-806E-21402515FE1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3DE-4B71-806E-21402515FE1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3DE-4B71-806E-21402515FE1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33DE-4B71-806E-21402515FE1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1'!$B$245:$B$249</c:f>
              <c:strCache>
                <c:ptCount val="5"/>
                <c:pt idx="0">
                  <c:v>Puedo recordar y comprendo bien las  7 líneas fuerza</c:v>
                </c:pt>
                <c:pt idx="1">
                  <c:v>Puedo recordar y comprendo bien al menos 5 de las líneas fuerza</c:v>
                </c:pt>
                <c:pt idx="2">
                  <c:v>Puedo recordar y comprendo bien al menos 3 de las líneas fuerza</c:v>
                </c:pt>
                <c:pt idx="3">
                  <c:v>No recuerdo con claridad y/o no estoy segura(o) de comprender bien las líneas fuerza</c:v>
                </c:pt>
                <c:pt idx="4">
                  <c:v>Aún no recibo capacitación sobre las Líneas Fuerza, no las conozco</c:v>
                </c:pt>
              </c:strCache>
            </c:strRef>
          </c:cat>
          <c:val>
            <c:numRef>
              <c:f>'Respuestas de formulario 1'!$C$245:$C$249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DE-4B71-806E-21402515FE1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El </a:t>
            </a:r>
            <a:r>
              <a:rPr lang="es-MX" sz="1600" b="1" dirty="0" err="1"/>
              <a:t>socioconstructivismo</a:t>
            </a:r>
            <a:r>
              <a:rPr lang="es-MX" sz="1600" b="1" dirty="0"/>
              <a:t> y la pedagogía crítica liberadora constituyen el núcleo del enfoque pedagógico de nuestro Modelo Educativo. ¿En qué medida consideras que nuestras prácticas educativas están alineadas a dicho enfoque?</a:t>
            </a:r>
          </a:p>
        </c:rich>
      </c:tx>
      <c:layout>
        <c:manualLayout>
          <c:xMode val="edge"/>
          <c:yMode val="edge"/>
          <c:x val="0.103900046458318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1'!$C$252</c:f>
              <c:strCache>
                <c:ptCount val="1"/>
                <c:pt idx="0">
                  <c:v>Completamente alineadas a éste enfoque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1'!$C$253:$C$254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F3-46C3-A942-53443E4FF1E5}"/>
            </c:ext>
          </c:extLst>
        </c:ser>
        <c:ser>
          <c:idx val="1"/>
          <c:order val="1"/>
          <c:tx>
            <c:strRef>
              <c:f>'Respuestas de formulario 1'!$D$252</c:f>
              <c:strCache>
                <c:ptCount val="1"/>
                <c:pt idx="0">
                  <c:v>Más o menos alineadas a este enfoque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1'!$D$253:$D$254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F3-46C3-A942-53443E4FF1E5}"/>
            </c:ext>
          </c:extLst>
        </c:ser>
        <c:ser>
          <c:idx val="2"/>
          <c:order val="2"/>
          <c:tx>
            <c:strRef>
              <c:f>'Respuestas de formulario 1'!$E$252</c:f>
              <c:strCache>
                <c:ptCount val="1"/>
                <c:pt idx="0">
                  <c:v>Sólo parcialmente alineadas a este enfoque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1'!$E$253:$E$254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F3-46C3-A942-53443E4FF1E5}"/>
            </c:ext>
          </c:extLst>
        </c:ser>
        <c:ser>
          <c:idx val="3"/>
          <c:order val="3"/>
          <c:tx>
            <c:strRef>
              <c:f>'Respuestas de formulario 1'!$F$252</c:f>
              <c:strCache>
                <c:ptCount val="1"/>
                <c:pt idx="0">
                  <c:v>No siguen este enfoque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1'!$F$253:$F$254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F3-46C3-A942-53443E4FF1E5}"/>
            </c:ext>
          </c:extLst>
        </c:ser>
        <c:ser>
          <c:idx val="4"/>
          <c:order val="4"/>
          <c:tx>
            <c:strRef>
              <c:f>'Respuestas de formulario 1'!$G$252</c:f>
              <c:strCache>
                <c:ptCount val="1"/>
                <c:pt idx="0">
                  <c:v>Desconozco en qué consiste este enfoque pedagògico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1'!$B$253:$B$254</c:f>
              <c:strCache>
                <c:ptCount val="2"/>
                <c:pt idx="0">
                  <c:v>Socioconstructivismo (Vygotski)</c:v>
                </c:pt>
                <c:pt idx="1">
                  <c:v>Pedagogía crítica y liberadora (Paulo Freire)</c:v>
                </c:pt>
              </c:strCache>
            </c:strRef>
          </c:cat>
          <c:val>
            <c:numRef>
              <c:f>'Respuestas de formulario 1'!$G$253:$G$254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F3-46C3-A942-53443E4FF1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776831"/>
        <c:axId val="73777247"/>
      </c:barChart>
      <c:catAx>
        <c:axId val="737768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7247"/>
        <c:crosses val="autoZero"/>
        <c:auto val="1"/>
        <c:lblAlgn val="ctr"/>
        <c:lblOffset val="100"/>
        <c:noMultiLvlLbl val="0"/>
      </c:catAx>
      <c:valAx>
        <c:axId val="73777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776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3.2. Los siguientes son los cuatro principios pedagógicos de nuestro modelo educativo</a:t>
            </a:r>
            <a:r>
              <a:rPr lang="es-MX" sz="1200" b="1" dirty="0"/>
              <a:t>.</a:t>
            </a:r>
            <a:r>
              <a:rPr lang="es-MX" sz="1600" b="1" i="0" u="none" strike="noStrike" baseline="0" dirty="0">
                <a:effectLst/>
              </a:rPr>
              <a:t> </a:t>
            </a:r>
            <a:r>
              <a:rPr lang="es-ES" sz="1600" b="1" i="0" u="none" strike="noStrike" baseline="0" dirty="0">
                <a:effectLst/>
              </a:rPr>
              <a:t>¿Qué tanto están cada uno de estos principios incorporados en forma óptima en nuestra práctica educativa?</a:t>
            </a:r>
            <a:r>
              <a:rPr lang="es-MX" sz="1600" b="1" i="0" u="none" strike="noStrike" baseline="0" dirty="0">
                <a:effectLst/>
              </a:rPr>
              <a:t>  </a:t>
            </a:r>
            <a:endParaRPr lang="es-MX" sz="1100" b="1" dirty="0"/>
          </a:p>
        </c:rich>
      </c:tx>
      <c:layout>
        <c:manualLayout>
          <c:xMode val="edge"/>
          <c:yMode val="edge"/>
          <c:x val="0.1121755506198576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1'!$C$257</c:f>
              <c:strCache>
                <c:ptCount val="1"/>
                <c:pt idx="0">
                  <c:v>Totalmente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1'!$C$258:$C$261</c:f>
              <c:numCache>
                <c:formatCode>General</c:formatCode>
                <c:ptCount val="4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DA-4EDC-9563-850DCB612A32}"/>
            </c:ext>
          </c:extLst>
        </c:ser>
        <c:ser>
          <c:idx val="1"/>
          <c:order val="1"/>
          <c:tx>
            <c:strRef>
              <c:f>'Respuestas de formulario 1'!$D$257</c:f>
              <c:strCache>
                <c:ptCount val="1"/>
                <c:pt idx="0">
                  <c:v>En buena medida, en su mayor parte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1'!$D$258:$D$261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DA-4EDC-9563-850DCB612A32}"/>
            </c:ext>
          </c:extLst>
        </c:ser>
        <c:ser>
          <c:idx val="2"/>
          <c:order val="2"/>
          <c:tx>
            <c:strRef>
              <c:f>'Respuestas de formulario 1'!$E$257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1'!$E$258:$E$261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DA-4EDC-9563-850DCB612A32}"/>
            </c:ext>
          </c:extLst>
        </c:ser>
        <c:ser>
          <c:idx val="3"/>
          <c:order val="3"/>
          <c:tx>
            <c:strRef>
              <c:f>'Respuestas de formulario 1'!$F$257</c:f>
              <c:strCache>
                <c:ptCount val="1"/>
                <c:pt idx="0">
                  <c:v>En poca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1'!$F$258:$F$261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DA-4EDC-9563-850DCB612A32}"/>
            </c:ext>
          </c:extLst>
        </c:ser>
        <c:ser>
          <c:idx val="4"/>
          <c:order val="4"/>
          <c:tx>
            <c:strRef>
              <c:f>'Respuestas de formulario 1'!$G$257</c:f>
              <c:strCache>
                <c:ptCount val="1"/>
                <c:pt idx="0">
                  <c:v>No comprendo bien alguno o varios de estos principios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'Respuestas de formulario 1'!$B$258:$B$261</c:f>
              <c:strCache>
                <c:ptCount val="4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</c:strCache>
            </c:strRef>
          </c:cat>
          <c:val>
            <c:numRef>
              <c:f>'Respuestas de formulario 1'!$G$258:$G$261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DA-4EDC-9563-850DCB612A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21499151"/>
        <c:axId val="1621498735"/>
      </c:barChart>
      <c:catAx>
        <c:axId val="16214991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8735"/>
        <c:crosses val="autoZero"/>
        <c:auto val="1"/>
        <c:lblAlgn val="ctr"/>
        <c:lblOffset val="100"/>
        <c:noMultiLvlLbl val="0"/>
      </c:catAx>
      <c:valAx>
        <c:axId val="16214987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21499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3.3. Los siguientes son algunos de los rasgos del perfil que queremos desarrollar en nuestras facilitadoras(es). ¿En qué medida crees que tú ya los tienes desarrollados?</a:t>
            </a:r>
          </a:p>
        </c:rich>
      </c:tx>
      <c:layout>
        <c:manualLayout>
          <c:xMode val="edge"/>
          <c:yMode val="edge"/>
          <c:x val="0.1352073971278779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1'!$C$264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1'!$C$265:$C$267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8F-421F-AC67-92E483E8F343}"/>
            </c:ext>
          </c:extLst>
        </c:ser>
        <c:ser>
          <c:idx val="1"/>
          <c:order val="1"/>
          <c:tx>
            <c:strRef>
              <c:f>'Respuestas de formulario 1'!$D$264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1'!$D$265:$D$267</c:f>
              <c:numCache>
                <c:formatCode>General</c:formatCode>
                <c:ptCount val="3"/>
                <c:pt idx="0">
                  <c:v>3</c:v>
                </c:pt>
                <c:pt idx="1">
                  <c:v>4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8F-421F-AC67-92E483E8F343}"/>
            </c:ext>
          </c:extLst>
        </c:ser>
        <c:ser>
          <c:idx val="2"/>
          <c:order val="2"/>
          <c:tx>
            <c:strRef>
              <c:f>'Respuestas de formulario 1'!$E$264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1'!$E$265:$E$267</c:f>
              <c:numCache>
                <c:formatCode>General</c:formatCode>
                <c:ptCount val="3"/>
                <c:pt idx="0">
                  <c:v>2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8F-421F-AC67-92E483E8F343}"/>
            </c:ext>
          </c:extLst>
        </c:ser>
        <c:ser>
          <c:idx val="3"/>
          <c:order val="3"/>
          <c:tx>
            <c:strRef>
              <c:f>'Respuestas de formulario 1'!$F$264</c:f>
              <c:strCache>
                <c:ptCount val="1"/>
                <c:pt idx="0">
                  <c:v>Aún por desarrollar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1'!$B$265:$B$267</c:f>
              <c:strCache>
                <c:ptCount val="3"/>
                <c:pt idx="0">
                  <c:v>Conocemos a fondo las características psicoevolutivas y el contexto de las personas a las que acompañamos</c:v>
                </c:pt>
                <c:pt idx="1">
                  <c:v>Dominamos los contenidos de nuestros programas/proyectos y seguimos aprendiendo</c:v>
                </c:pt>
                <c:pt idx="2">
                  <c:v>Somos investigadoras e investigadores apasionados y en permanente desarrollo</c:v>
                </c:pt>
              </c:strCache>
            </c:strRef>
          </c:cat>
          <c:val>
            <c:numRef>
              <c:f>'Respuestas de formulario 1'!$F$265:$F$267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8F-421F-AC67-92E483E8F3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62703"/>
        <c:axId val="312337743"/>
      </c:barChart>
      <c:catAx>
        <c:axId val="312362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37743"/>
        <c:crosses val="autoZero"/>
        <c:auto val="1"/>
        <c:lblAlgn val="ctr"/>
        <c:lblOffset val="100"/>
        <c:noMultiLvlLbl val="0"/>
      </c:catAx>
      <c:valAx>
        <c:axId val="3123377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62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3.4. ¿En qué medida las niñas, niños y adolescentes, jóvenes y adultos que participan en nuestros programas/proyectos formativos están cumpliendo con el rol que les toca para lograr nuestra misión educadora?</a:t>
            </a:r>
          </a:p>
        </c:rich>
      </c:tx>
      <c:layout>
        <c:manualLayout>
          <c:xMode val="edge"/>
          <c:yMode val="edge"/>
          <c:x val="0.114343182414319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1'!$C$271:$C$274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9C-4A66-9255-E5096B613FE7}"/>
            </c:ext>
          </c:extLst>
        </c:ser>
        <c:ser>
          <c:idx val="1"/>
          <c:order val="1"/>
          <c:tx>
            <c:strRef>
              <c:f>'Respuestas de formulario 1'!$D$270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1'!$D$271:$D$274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9C-4A66-9255-E5096B613FE7}"/>
            </c:ext>
          </c:extLst>
        </c:ser>
        <c:ser>
          <c:idx val="2"/>
          <c:order val="2"/>
          <c:tx>
            <c:strRef>
              <c:f>'Respuestas de formulario 1'!$E$270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1'!$E$271:$E$274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9C-4A66-9255-E5096B613FE7}"/>
            </c:ext>
          </c:extLst>
        </c:ser>
        <c:ser>
          <c:idx val="3"/>
          <c:order val="3"/>
          <c:tx>
            <c:strRef>
              <c:f>'Respuestas de formulario 1'!$F$270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1'!$B$271:$B$274</c:f>
              <c:strCache>
                <c:ptCount val="4"/>
                <c:pt idx="0">
                  <c:v>Asumen, acorde a su edad, la responsabilidad de su educación</c:v>
                </c:pt>
                <c:pt idx="1">
                  <c:v>Ejercen su libertad y participan activamente en la vida de la comunidad educativa</c:v>
                </c:pt>
                <c:pt idx="2">
                  <c:v>Aceptan libremente ir haciendo vida los valores del Evangelio</c:v>
                </c:pt>
                <c:pt idx="3">
                  <c:v>Realizan prácticas de justicia, paz y cuidado de la integridad de la creación</c:v>
                </c:pt>
              </c:strCache>
            </c:strRef>
          </c:cat>
          <c:val>
            <c:numRef>
              <c:f>'Respuestas de formulario 1'!$F$271:$F$274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79C-4A66-9255-E5096B613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118223"/>
        <c:axId val="206120303"/>
      </c:barChart>
      <c:catAx>
        <c:axId val="2061182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20303"/>
        <c:crosses val="autoZero"/>
        <c:auto val="1"/>
        <c:lblAlgn val="ctr"/>
        <c:lblOffset val="100"/>
        <c:noMultiLvlLbl val="0"/>
      </c:catAx>
      <c:valAx>
        <c:axId val="20612030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611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3.5. ¿En qué medida las familias están cumpliendo con el rol que les toca para lograr nuestra misión educadora?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1'!$C$277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1'!$C$278:$C$281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40-495B-BC3D-12A8944990C7}"/>
            </c:ext>
          </c:extLst>
        </c:ser>
        <c:ser>
          <c:idx val="1"/>
          <c:order val="1"/>
          <c:tx>
            <c:strRef>
              <c:f>'Respuestas de formulario 1'!$D$277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1'!$D$278:$D$281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40-495B-BC3D-12A8944990C7}"/>
            </c:ext>
          </c:extLst>
        </c:ser>
        <c:ser>
          <c:idx val="2"/>
          <c:order val="2"/>
          <c:tx>
            <c:strRef>
              <c:f>'Respuestas de formulario 1'!$E$277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1'!$E$278:$E$281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40-495B-BC3D-12A8944990C7}"/>
            </c:ext>
          </c:extLst>
        </c:ser>
        <c:ser>
          <c:idx val="3"/>
          <c:order val="3"/>
          <c:tx>
            <c:strRef>
              <c:f>'Respuestas de formulario 1'!$F$277</c:f>
              <c:strCache>
                <c:ptCount val="1"/>
                <c:pt idx="0">
                  <c:v>Escasamente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1'!$B$278:$B$281</c:f>
              <c:strCache>
                <c:ptCount val="4"/>
                <c:pt idx="0">
                  <c:v>Participan activamente en la comunidad educativa, porque la educación que esta promueve tiene para ellas un profundo sentido</c:v>
                </c:pt>
                <c:pt idx="1">
                  <c:v>Comparten con el programa/proyecto la responsabilidad de la educación de los miembros que las integran, pero se asumen como primeros responsables de esta</c:v>
                </c:pt>
                <c:pt idx="2">
                  <c:v>Son empáticas y solidarias con los miembros de la comunidad</c:v>
                </c:pt>
                <c:pt idx="3">
                  <c:v>Promueven la acción formativa de la obra en su interior y en la comunidad</c:v>
                </c:pt>
              </c:strCache>
            </c:strRef>
          </c:cat>
          <c:val>
            <c:numRef>
              <c:f>'Respuestas de formulario 1'!$F$278:$F$281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40-495B-BC3D-12A8944990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2603087"/>
        <c:axId val="212605583"/>
      </c:barChart>
      <c:catAx>
        <c:axId val="21260308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5583"/>
        <c:crosses val="autoZero"/>
        <c:auto val="1"/>
        <c:lblAlgn val="ctr"/>
        <c:lblOffset val="100"/>
        <c:noMultiLvlLbl val="0"/>
      </c:catAx>
      <c:valAx>
        <c:axId val="212605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6030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148-4246-80BE-96D4CCA0779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148-4246-80BE-96D4CCA077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148-4246-80BE-96D4CCA0779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148-4246-80BE-96D4CCA0779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1'!$B$284:$B$287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No la favorecen</c:v>
                </c:pt>
              </c:strCache>
            </c:strRef>
          </c:cat>
          <c:val>
            <c:numRef>
              <c:f>'Respuestas de formulario 1'!$C$284:$C$287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148-4246-80BE-96D4CCA0779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3.7. ¿En qué medida consideras que hemos logrado plenamente las siguientes aspiraciones?</a:t>
            </a:r>
            <a:endParaRPr lang="es-MX" sz="11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1'!$C$290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1'!$C$291:$C$293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B3-464D-BB13-7408B5E9B3BC}"/>
            </c:ext>
          </c:extLst>
        </c:ser>
        <c:ser>
          <c:idx val="1"/>
          <c:order val="1"/>
          <c:tx>
            <c:strRef>
              <c:f>'Respuestas de formulario 1'!$D$290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1'!$D$291:$D$293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B3-464D-BB13-7408B5E9B3BC}"/>
            </c:ext>
          </c:extLst>
        </c:ser>
        <c:ser>
          <c:idx val="2"/>
          <c:order val="2"/>
          <c:tx>
            <c:strRef>
              <c:f>'Respuestas de formulario 1'!$E$290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1'!$E$291:$E$293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B3-464D-BB13-7408B5E9B3BC}"/>
            </c:ext>
          </c:extLst>
        </c:ser>
        <c:ser>
          <c:idx val="3"/>
          <c:order val="3"/>
          <c:tx>
            <c:strRef>
              <c:f>'Respuestas de formulario 1'!$F$290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1'!$B$291:$B$293</c:f>
              <c:strCache>
                <c:ptCount val="3"/>
                <c:pt idx="0">
                  <c:v>Que la espiritualidad del SCJ esté presente en todos y cada uno de nuestros espacios y proyectos formativos.</c:v>
                </c:pt>
                <c:pt idx="1">
                  <c:v>Que la formación integral de nuestros sujetos de aprendizaje sea fomentada desde todas las áreas y proyectos</c:v>
                </c:pt>
                <c:pt idx="2">
                  <c:v>Que una formación JPIC esté siendo promovida activamente desde todas las áreas y proyectos</c:v>
                </c:pt>
              </c:strCache>
            </c:strRef>
          </c:cat>
          <c:val>
            <c:numRef>
              <c:f>'Respuestas de formulario 1'!$F$291:$F$293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B3-464D-BB13-7408B5E9B3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76058559"/>
        <c:axId val="1976057311"/>
      </c:barChart>
      <c:catAx>
        <c:axId val="1976058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7311"/>
        <c:crosses val="autoZero"/>
        <c:auto val="1"/>
        <c:lblAlgn val="ctr"/>
        <c:lblOffset val="100"/>
        <c:noMultiLvlLbl val="0"/>
      </c:catAx>
      <c:valAx>
        <c:axId val="19760573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976058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3.8. Indica en qué medida contamos con programas/proyectos formativos adecuados y  suficientes para fomentar el perfil que deseamos en nuestros sujetos de aprendizaje.</a:t>
            </a:r>
          </a:p>
        </c:rich>
      </c:tx>
      <c:layout>
        <c:manualLayout>
          <c:xMode val="edge"/>
          <c:yMode val="edge"/>
          <c:x val="0.1065523656119956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1'!$C$296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1'!$C$297:$C$303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DB-42E3-AC48-F38CBAD35714}"/>
            </c:ext>
          </c:extLst>
        </c:ser>
        <c:ser>
          <c:idx val="1"/>
          <c:order val="1"/>
          <c:tx>
            <c:strRef>
              <c:f>'Respuestas de formulario 1'!$D$296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1'!$D$297:$D$303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DB-42E3-AC48-F38CBAD35714}"/>
            </c:ext>
          </c:extLst>
        </c:ser>
        <c:ser>
          <c:idx val="2"/>
          <c:order val="2"/>
          <c:tx>
            <c:strRef>
              <c:f>'Respuestas de formulario 1'!$E$296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1'!$E$297:$E$303</c:f>
              <c:numCache>
                <c:formatCode>General</c:formatCode>
                <c:ptCount val="7"/>
                <c:pt idx="0">
                  <c:v>3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DB-42E3-AC48-F38CBAD35714}"/>
            </c:ext>
          </c:extLst>
        </c:ser>
        <c:ser>
          <c:idx val="3"/>
          <c:order val="3"/>
          <c:tx>
            <c:strRef>
              <c:f>'Respuestas de formulario 1'!$F$296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1'!$B$297:$B$303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1'!$F$297:$F$303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DB-42E3-AC48-F38CBAD35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827007"/>
        <c:axId val="429816607"/>
      </c:barChart>
      <c:catAx>
        <c:axId val="4298270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16607"/>
        <c:crosses val="autoZero"/>
        <c:auto val="1"/>
        <c:lblAlgn val="ctr"/>
        <c:lblOffset val="100"/>
        <c:noMultiLvlLbl val="0"/>
      </c:catAx>
      <c:valAx>
        <c:axId val="4298166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7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3.9. Indica en qué medida contamos con metodologías de enseñanza-aprendizaje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24192589464062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1'!$C$306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1'!$C$307:$C$313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4F-46C8-BE77-9709B4CC42DD}"/>
            </c:ext>
          </c:extLst>
        </c:ser>
        <c:ser>
          <c:idx val="1"/>
          <c:order val="1"/>
          <c:tx>
            <c:strRef>
              <c:f>'Respuestas de formulario 1'!$D$306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1'!$D$307:$D$313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4F-46C8-BE77-9709B4CC42DD}"/>
            </c:ext>
          </c:extLst>
        </c:ser>
        <c:ser>
          <c:idx val="2"/>
          <c:order val="2"/>
          <c:tx>
            <c:strRef>
              <c:f>'Respuestas de formulario 1'!$E$306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1'!$E$307:$E$313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4F-46C8-BE77-9709B4CC42DD}"/>
            </c:ext>
          </c:extLst>
        </c:ser>
        <c:ser>
          <c:idx val="3"/>
          <c:order val="3"/>
          <c:tx>
            <c:strRef>
              <c:f>'Respuestas de formulario 1'!$F$306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1'!$B$307:$B$313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1'!$F$307:$F$313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4F-46C8-BE77-9709B4CC4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54733983"/>
        <c:axId val="454735647"/>
      </c:barChart>
      <c:catAx>
        <c:axId val="454733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5647"/>
        <c:crosses val="autoZero"/>
        <c:auto val="1"/>
        <c:lblAlgn val="ctr"/>
        <c:lblOffset val="100"/>
        <c:noMultiLvlLbl val="0"/>
      </c:catAx>
      <c:valAx>
        <c:axId val="454735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54733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C71-40DC-9C4F-7C1C1B07032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C71-40DC-9C4F-7C1C1B07032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C71-40DC-9C4F-7C1C1B07032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C71-40DC-9C4F-7C1C1B07032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1'!$B$165:$B$168</c:f>
              <c:strCache>
                <c:ptCount val="4"/>
                <c:pt idx="0">
                  <c:v>Muy de acuerdo</c:v>
                </c:pt>
                <c:pt idx="1">
                  <c:v>De acuerdo</c:v>
                </c:pt>
                <c:pt idx="2">
                  <c:v>Relativamente en desacuerdo</c:v>
                </c:pt>
                <c:pt idx="3">
                  <c:v>En desacuerdo</c:v>
                </c:pt>
              </c:strCache>
            </c:strRef>
          </c:cat>
          <c:val>
            <c:numRef>
              <c:f>'Respuestas de formulario 1'!$C$165:$C$168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71-40DC-9C4F-7C1C1B07032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3.10. Indica en qué medida contamos con metodologías de evaluación adecuadas y  suficientes para fomentar el perfil que deseamos en nuestros sujetos de aprendizaje. </a:t>
            </a:r>
          </a:p>
        </c:rich>
      </c:tx>
      <c:layout>
        <c:manualLayout>
          <c:xMode val="edge"/>
          <c:yMode val="edge"/>
          <c:x val="0.110211230638423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1'!$C$316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1'!$C$317:$C$323</c:f>
              <c:numCache>
                <c:formatCode>General</c:formatCode>
                <c:ptCount val="7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3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A9-48F6-98EE-FF1BCACD1096}"/>
            </c:ext>
          </c:extLst>
        </c:ser>
        <c:ser>
          <c:idx val="1"/>
          <c:order val="1"/>
          <c:tx>
            <c:strRef>
              <c:f>'Respuestas de formulario 1'!$D$316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1'!$D$317:$D$323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A9-48F6-98EE-FF1BCACD1096}"/>
            </c:ext>
          </c:extLst>
        </c:ser>
        <c:ser>
          <c:idx val="2"/>
          <c:order val="2"/>
          <c:tx>
            <c:strRef>
              <c:f>'Respuestas de formulario 1'!$E$316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1'!$E$317:$E$323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A9-48F6-98EE-FF1BCACD1096}"/>
            </c:ext>
          </c:extLst>
        </c:ser>
        <c:ser>
          <c:idx val="3"/>
          <c:order val="3"/>
          <c:tx>
            <c:strRef>
              <c:f>'Respuestas de formulario 1'!$F$316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1'!$B$317:$B$323</c:f>
              <c:strCache>
                <c:ptCount val="7"/>
                <c:pt idx="0">
                  <c:v>Salud, bienestar y desarrollo físico</c:v>
                </c:pt>
                <c:pt idx="1">
                  <c:v>Desarrollo intelectual</c:v>
                </c:pt>
                <c:pt idx="2">
                  <c:v>Desarrollo socioemocional</c:v>
                </c:pt>
                <c:pt idx="3">
                  <c:v>Desarrollo espiritual</c:v>
                </c:pt>
                <c:pt idx="4">
                  <c:v>Competencias ciudadanas</c:v>
                </c:pt>
                <c:pt idx="5">
                  <c:v>Análisis de la realidad</c:v>
                </c:pt>
                <c:pt idx="6">
                  <c:v>Gestión de proyectos socioambientales</c:v>
                </c:pt>
              </c:strCache>
            </c:strRef>
          </c:cat>
          <c:val>
            <c:numRef>
              <c:f>'Respuestas de formulario 1'!$F$317:$F$323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A9-48F6-98EE-FF1BCACD10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31904079"/>
        <c:axId val="2031901583"/>
      </c:barChart>
      <c:catAx>
        <c:axId val="20319040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1583"/>
        <c:crosses val="autoZero"/>
        <c:auto val="1"/>
        <c:lblAlgn val="ctr"/>
        <c:lblOffset val="100"/>
        <c:noMultiLvlLbl val="0"/>
      </c:catAx>
      <c:valAx>
        <c:axId val="20319015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0319040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3.11. En qué medida la forma en que evaluamos el aprendizaje responde a las siguientes características.</a:t>
            </a:r>
          </a:p>
        </c:rich>
      </c:tx>
      <c:layout>
        <c:manualLayout>
          <c:xMode val="edge"/>
          <c:yMode val="edge"/>
          <c:x val="0.10813682101014016"/>
          <c:y val="7.4760985597031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1'!$C$326</c:f>
              <c:strCache>
                <c:ptCount val="1"/>
                <c:pt idx="0">
                  <c:v>En alto 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1'!$C$327:$C$332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1B-4E65-A66A-9723862291CF}"/>
            </c:ext>
          </c:extLst>
        </c:ser>
        <c:ser>
          <c:idx val="1"/>
          <c:order val="1"/>
          <c:tx>
            <c:strRef>
              <c:f>'Respuestas de formulario 1'!$D$326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1'!$D$327:$D$332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1B-4E65-A66A-9723862291CF}"/>
            </c:ext>
          </c:extLst>
        </c:ser>
        <c:ser>
          <c:idx val="2"/>
          <c:order val="2"/>
          <c:tx>
            <c:strRef>
              <c:f>'Respuestas de formulario 1'!$E$326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1'!$E$327:$E$332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1B-4E65-A66A-9723862291CF}"/>
            </c:ext>
          </c:extLst>
        </c:ser>
        <c:ser>
          <c:idx val="3"/>
          <c:order val="3"/>
          <c:tx>
            <c:strRef>
              <c:f>'Respuestas de formulario 1'!$F$326</c:f>
              <c:strCache>
                <c:ptCount val="1"/>
                <c:pt idx="0">
                  <c:v>En escasa 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1'!$B$327:$B$332</c:f>
              <c:strCache>
                <c:ptCount val="6"/>
                <c:pt idx="0">
                  <c:v>Es  fundamentalmente formativa, la calificación (aún si somos colegio) es secundaria</c:v>
                </c:pt>
                <c:pt idx="1">
                  <c:v>Realmente tiene sentido para nuestros sujetos</c:v>
                </c:pt>
                <c:pt idx="2">
                  <c:v>Fomenta su aprendizaje autónomo</c:v>
                </c:pt>
                <c:pt idx="3">
                  <c:v>Es justa</c:v>
                </c:pt>
                <c:pt idx="4">
                  <c:v>Le da importancia tanto al proceso como a los resultados</c:v>
                </c:pt>
                <c:pt idx="5">
                  <c:v>Tanto nosotros como facilitadores(as) y la institución misma, nos hacemos corresponsables de los resultados</c:v>
                </c:pt>
              </c:strCache>
            </c:strRef>
          </c:cat>
          <c:val>
            <c:numRef>
              <c:f>'Respuestas de formulario 1'!$F$327:$F$332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11B-4E65-A66A-972386229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1663"/>
        <c:axId val="429786655"/>
      </c:barChart>
      <c:catAx>
        <c:axId val="4297816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6655"/>
        <c:crosses val="autoZero"/>
        <c:auto val="1"/>
        <c:lblAlgn val="ctr"/>
        <c:lblOffset val="100"/>
        <c:noMultiLvlLbl val="0"/>
      </c:catAx>
      <c:valAx>
        <c:axId val="429786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1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3.12. ¿En qué medida consideramos que nuestros sujetos de aprendizaje han logrado desarrollar en la medida esperada (de acuerdo a su edad) las siguientes características, o, si es el caso, las bases suficientes que necesitarán más adelante para desarrolla</a:t>
            </a:r>
          </a:p>
        </c:rich>
      </c:tx>
      <c:layout>
        <c:manualLayout>
          <c:xMode val="edge"/>
          <c:yMode val="edge"/>
          <c:x val="0.1024143915587653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1'!$C$335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1'!$C$336:$C$349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F6-4EC1-AFD4-7743139B60D2}"/>
            </c:ext>
          </c:extLst>
        </c:ser>
        <c:ser>
          <c:idx val="1"/>
          <c:order val="1"/>
          <c:tx>
            <c:strRef>
              <c:f>'Respuestas de formulario 1'!$D$335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1'!$D$336:$D$349</c:f>
              <c:numCache>
                <c:formatCode>General</c:formatCode>
                <c:ptCount val="14"/>
                <c:pt idx="0">
                  <c:v>6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  <c:pt idx="6">
                  <c:v>6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2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F6-4EC1-AFD4-7743139B60D2}"/>
            </c:ext>
          </c:extLst>
        </c:ser>
        <c:ser>
          <c:idx val="2"/>
          <c:order val="2"/>
          <c:tx>
            <c:strRef>
              <c:f>'Respuestas de formulario 1'!$E$335</c:f>
              <c:strCache>
                <c:ptCount val="1"/>
                <c:pt idx="0">
                  <c:v>Por debajo de lo esperado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1'!$E$336:$E$349</c:f>
              <c:numCache>
                <c:formatCode>General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F6-4EC1-AFD4-7743139B60D2}"/>
            </c:ext>
          </c:extLst>
        </c:ser>
        <c:ser>
          <c:idx val="3"/>
          <c:order val="3"/>
          <c:tx>
            <c:strRef>
              <c:f>'Respuestas de formulario 1'!$F$335</c:f>
              <c:strCache>
                <c:ptCount val="1"/>
                <c:pt idx="0">
                  <c:v>En forma escasa o muy deficiente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1'!$B$336:$B$349</c:f>
              <c:strCache>
                <c:ptCount val="14"/>
                <c:pt idx="0">
                  <c:v>Se conocen a sí mismos(as)</c:v>
                </c:pt>
                <c:pt idx="1">
                  <c:v>Tienen un proyecto de vida claro</c:v>
                </c:pt>
                <c:pt idx="2">
                  <c:v>Cuidan bien de su salud</c:v>
                </c:pt>
                <c:pt idx="3">
                  <c:v>Tienen relaciones armoniosas con los demás</c:v>
                </c:pt>
                <c:pt idx="4">
                  <c:v>Cuidan de los más vulnerables</c:v>
                </c:pt>
                <c:pt idx="5">
                  <c:v>Se comunican de manera asertiva y efectiva</c:v>
                </c:pt>
                <c:pt idx="6">
                  <c:v>Trabajan en forma colaborativa y en red</c:v>
                </c:pt>
                <c:pt idx="7">
                  <c:v>Participan en análisis frecuentes de la realidad</c:v>
                </c:pt>
                <c:pt idx="8">
                  <c:v>Conocen y aprecian sus raíces históricas</c:v>
                </c:pt>
                <c:pt idx="9">
                  <c:v>Están comprometidos y participan en la construcción de mundo justo, pacífico y respetuoso de la diversidad</c:v>
                </c:pt>
                <c:pt idx="10">
                  <c:v>Cuidan de la naturaleza y el medio ambiente</c:v>
                </c:pt>
                <c:pt idx="11">
                  <c:v>Participan por iniciativa propia en proyectos innovadores de transformación socioambiental</c:v>
                </c:pt>
                <c:pt idx="12">
                  <c:v>Vivien la equidad de género</c:v>
                </c:pt>
                <c:pt idx="13">
                  <c:v>Disfrutan el arte y se expresan a través de él</c:v>
                </c:pt>
              </c:strCache>
            </c:strRef>
          </c:cat>
          <c:val>
            <c:numRef>
              <c:f>'Respuestas de formulario 1'!$F$336:$F$349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EF6-4EC1-AFD4-7743139B60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12358543"/>
        <c:axId val="312358959"/>
      </c:barChart>
      <c:catAx>
        <c:axId val="31235854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959"/>
        <c:crosses val="autoZero"/>
        <c:auto val="1"/>
        <c:lblAlgn val="ctr"/>
        <c:lblOffset val="100"/>
        <c:noMultiLvlLbl val="0"/>
      </c:catAx>
      <c:valAx>
        <c:axId val="31235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312358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4.1. ¿En qué medida nuestras comunidades educativas son poseedoras de las siguientes cualidades?</a:t>
            </a:r>
          </a:p>
        </c:rich>
      </c:tx>
      <c:layout>
        <c:manualLayout>
          <c:xMode val="edge"/>
          <c:yMode val="edge"/>
          <c:x val="0.1101975988128888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1'!$C$353</c:f>
              <c:strCache>
                <c:ptCount val="1"/>
                <c:pt idx="0">
                  <c:v>En gran medida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1'!$C$354:$C$358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44-4EE4-BD81-E356FBD41610}"/>
            </c:ext>
          </c:extLst>
        </c:ser>
        <c:ser>
          <c:idx val="1"/>
          <c:order val="1"/>
          <c:tx>
            <c:strRef>
              <c:f>'Respuestas de formulario 1'!$D$353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1'!$D$354:$D$358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44-4EE4-BD81-E356FBD41610}"/>
            </c:ext>
          </c:extLst>
        </c:ser>
        <c:ser>
          <c:idx val="2"/>
          <c:order val="2"/>
          <c:tx>
            <c:strRef>
              <c:f>'Respuestas de formulario 1'!$E$353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1'!$E$354:$E$358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44-4EE4-BD81-E356FBD41610}"/>
            </c:ext>
          </c:extLst>
        </c:ser>
        <c:ser>
          <c:idx val="3"/>
          <c:order val="3"/>
          <c:tx>
            <c:strRef>
              <c:f>'Respuestas de formulario 1'!$F$353</c:f>
              <c:strCache>
                <c:ptCount val="1"/>
                <c:pt idx="0">
                  <c:v>En escasa o nula medida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1'!$B$354:$B$358</c:f>
              <c:strCache>
                <c:ptCount val="5"/>
                <c:pt idx="0">
                  <c:v>Prevalecen las relaciones armónicas</c:v>
                </c:pt>
                <c:pt idx="1">
                  <c:v>Conviven en forma sana y frecuente</c:v>
                </c:pt>
                <c:pt idx="2">
                  <c:v>Tienen un alto sentido de pertenencia</c:v>
                </c:pt>
                <c:pt idx="3">
                  <c:v>Han construido lazos muy sólidos con el resto de las obras apostólicas de la Provincia de México</c:v>
                </c:pt>
                <c:pt idx="4">
                  <c:v>Han construido lazos muy fuertes con otras instancias locales, nacionales e internacionales con las que hacen sinergia</c:v>
                </c:pt>
              </c:strCache>
            </c:strRef>
          </c:cat>
          <c:val>
            <c:numRef>
              <c:f>'Respuestas de formulario 1'!$F$354:$F$358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44-4EE4-BD81-E356FBD416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9785823"/>
        <c:axId val="429789151"/>
      </c:barChart>
      <c:catAx>
        <c:axId val="4297858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9151"/>
        <c:crosses val="autoZero"/>
        <c:auto val="1"/>
        <c:lblAlgn val="ctr"/>
        <c:lblOffset val="100"/>
        <c:noMultiLvlLbl val="0"/>
      </c:catAx>
      <c:valAx>
        <c:axId val="4297891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785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4.2. ¿En qué medida en nuestras comunidades se fomenta y apoya en forma decidida el empoderamiento individual y colectivo, a favor de la construcción de un mundo más justo, pacífico y cuidadoso de la integridad de la creación, y del propio desarrollo inst</a:t>
            </a:r>
          </a:p>
        </c:rich>
      </c:tx>
      <c:layout>
        <c:manualLayout>
          <c:xMode val="edge"/>
          <c:yMode val="edge"/>
          <c:x val="0.101022800864730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3DAE-4142-9BD9-0A7506209BC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3DAE-4142-9BD9-0A7506209BC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3DAE-4142-9BD9-0A7506209B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3DAE-4142-9BD9-0A7506209BC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1'!$B$361:$B$364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1'!$C$361:$C$364</c:f>
              <c:numCache>
                <c:formatCode>General</c:formatCode>
                <c:ptCount val="4"/>
                <c:pt idx="0">
                  <c:v>1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AE-4142-9BD9-0A7506209BC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5.1. ¿En qué medida en la obra apostólica a la que perteneces, es la propia comunidad educativa la principal promotora del desarrollo institucional, apoyándose en metodologías específicas para impulsar el aprendizaje organizacional y la innovación?</a:t>
            </a:r>
          </a:p>
        </c:rich>
      </c:tx>
      <c:layout>
        <c:manualLayout>
          <c:xMode val="edge"/>
          <c:yMode val="edge"/>
          <c:x val="0.1097857589083794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707-4681-8630-D7295DCE99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707-4681-8630-D7295DCE99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707-4681-8630-D7295DCE993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707-4681-8630-D7295DCE993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707-4681-8630-D7295DCE993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1'!$B$368:$B$372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cuáles pueden ser metodologías para impulsar el aprendizaje organizacional y la innovación</c:v>
                </c:pt>
              </c:strCache>
            </c:strRef>
          </c:cat>
          <c:val>
            <c:numRef>
              <c:f>'Respuestas de formulario 1'!$C$368:$C$372</c:f>
              <c:numCache>
                <c:formatCode>General</c:formatCode>
                <c:ptCount val="5"/>
                <c:pt idx="0">
                  <c:v>0</c:v>
                </c:pt>
                <c:pt idx="1">
                  <c:v>4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07-4681-8630-D7295DCE993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5.2. ¿En qué medida consideras que los programas de formación continua de tu institución están respondiendo en forma adecuada a las necesidades y al contexto?</a:t>
            </a:r>
          </a:p>
        </c:rich>
      </c:tx>
      <c:layout>
        <c:manualLayout>
          <c:xMode val="edge"/>
          <c:yMode val="edge"/>
          <c:x val="9.9031349623327866E-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991B-47E8-838F-F671B75CD9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991B-47E8-838F-F671B75CD9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991B-47E8-838F-F671B75CD9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991B-47E8-838F-F671B75CD9C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1'!$B$375:$B$378</c:f>
              <c:strCache>
                <c:ptCount val="4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</c:strCache>
            </c:strRef>
          </c:cat>
          <c:val>
            <c:numRef>
              <c:f>'Respuestas de formulario 1'!$C$375:$C$378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91B-47E8-838F-F671B75CD9C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5.3. ¿En qué medida consideras que en tu comunidad e institución están logrando sistematizar aquellas experiencias educativas que están resultando clave, sobre todo por el potencial que tienen para detonar el aprendizaje organizacional?</a:t>
            </a:r>
          </a:p>
        </c:rich>
      </c:tx>
      <c:layout>
        <c:manualLayout>
          <c:xMode val="edge"/>
          <c:yMode val="edge"/>
          <c:x val="0.100803722842074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4A4A-42DC-80AA-0FB599D7798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4A4A-42DC-80AA-0FB599D7798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4A4A-42DC-80AA-0FB599D7798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4A4A-42DC-80AA-0FB599D7798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4A4A-42DC-80AA-0FB599D7798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1'!$B$381:$B$385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"sistematizar las experiencias educativas"</c:v>
                </c:pt>
              </c:strCache>
            </c:strRef>
          </c:cat>
          <c:val>
            <c:numRef>
              <c:f>'Respuestas de formulario 1'!$C$381:$C$385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A4A-42DC-80AA-0FB599D7798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dirty="0"/>
              <a:t>5.4. ¿En qué medida consideras que en tu institución prevalece una cultura de planeación estratégica y ésta está sirviendo en forma poderosa para su evolución?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327-474E-8696-8937B398C7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327-474E-8696-8937B398C7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F327-474E-8696-8937B398C7E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F327-474E-8696-8937B398C7E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F327-474E-8696-8937B398C7E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1'!$B$388:$B$392</c:f>
              <c:strCache>
                <c:ptCount val="5"/>
                <c:pt idx="0">
                  <c:v>En gran medida</c:v>
                </c:pt>
                <c:pt idx="1">
                  <c:v>En buena medida</c:v>
                </c:pt>
                <c:pt idx="2">
                  <c:v>En alguna medida</c:v>
                </c:pt>
                <c:pt idx="3">
                  <c:v>En escasa o nula medida</c:v>
                </c:pt>
                <c:pt idx="4">
                  <c:v>Desconozco a qué nos referimos con "cultura de planeación estratégica"</c:v>
                </c:pt>
              </c:strCache>
            </c:strRef>
          </c:cat>
          <c:val>
            <c:numRef>
              <c:f>'Respuestas de formulario 1'!$C$388:$C$392</c:f>
              <c:numCache>
                <c:formatCode>General</c:formatCode>
                <c:ptCount val="5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7-474E-8696-8937B398C7E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8DE-4631-9CC0-2DD74B68A88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8DE-4631-9CC0-2DD74B68A88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18DE-4631-9CC0-2DD74B68A88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18DE-4631-9CC0-2DD74B68A889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1'!$B$171:$B$174</c:f>
              <c:strCache>
                <c:ptCount val="4"/>
                <c:pt idx="0">
                  <c:v>Con mucha frecuencia</c:v>
                </c:pt>
                <c:pt idx="1">
                  <c:v>Con cierta frecuencia</c:v>
                </c:pt>
                <c:pt idx="2">
                  <c:v>Con poca frecuencia</c:v>
                </c:pt>
                <c:pt idx="3">
                  <c:v>Rara vez o nunca</c:v>
                </c:pt>
              </c:strCache>
            </c:strRef>
          </c:cat>
          <c:val>
            <c:numRef>
              <c:f>'Respuestas de formulario 1'!$C$171:$C$174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DE-4631-9CC0-2DD74B68A88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ED1-4755-B666-C2D2732A4C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ED1-4755-B666-C2D2732A4C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ED1-4755-B666-C2D2732A4C3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ED1-4755-B666-C2D2732A4C3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1'!$B$177:$B$180</c:f>
              <c:strCache>
                <c:ptCount val="4"/>
                <c:pt idx="0">
                  <c:v>Lo conozco de cerca, pues participé activamente a lo largo de todo su desarrollo.</c:v>
                </c:pt>
                <c:pt idx="1">
                  <c:v>Lo conozco parcialmente, pues participé en algunos aspectos o etapas en su desarrollo.</c:v>
                </c:pt>
                <c:pt idx="2">
                  <c:v>Tengo una noción al menos vaga, por comentarios o referencias de terceros.</c:v>
                </c:pt>
                <c:pt idx="3">
                  <c:v>Lo desconozco por completo.</c:v>
                </c:pt>
              </c:strCache>
            </c:strRef>
          </c:cat>
          <c:val>
            <c:numRef>
              <c:f>'Respuestas de formulario 1'!$C$177:$C$180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ED1-4755-B666-C2D2732A4C3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2.1. ¿Qué tan convencida(o) te sientes de las siguientes afirmaciones?</a:t>
            </a:r>
          </a:p>
        </c:rich>
      </c:tx>
      <c:layout>
        <c:manualLayout>
          <c:xMode val="edge"/>
          <c:yMode val="edge"/>
          <c:x val="0.1319672813710102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1'!$C$184</c:f>
              <c:strCache>
                <c:ptCount val="1"/>
                <c:pt idx="0">
                  <c:v>Completamente convencido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1'!$C$185:$C$191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3</c:v>
                </c:pt>
                <c:pt idx="3">
                  <c:v>5</c:v>
                </c:pt>
                <c:pt idx="4">
                  <c:v>4</c:v>
                </c:pt>
                <c:pt idx="5">
                  <c:v>6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E6-4129-99F2-FD977896B4D6}"/>
            </c:ext>
          </c:extLst>
        </c:ser>
        <c:ser>
          <c:idx val="1"/>
          <c:order val="1"/>
          <c:tx>
            <c:strRef>
              <c:f>'Respuestas de formulario 1'!$D$184</c:f>
              <c:strCache>
                <c:ptCount val="1"/>
                <c:pt idx="0">
                  <c:v>Relativamente convencido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1'!$D$185:$D$191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E6-4129-99F2-FD977896B4D6}"/>
            </c:ext>
          </c:extLst>
        </c:ser>
        <c:ser>
          <c:idx val="2"/>
          <c:order val="2"/>
          <c:tx>
            <c:strRef>
              <c:f>'Respuestas de formulario 1'!$E$184</c:f>
              <c:strCache>
                <c:ptCount val="1"/>
                <c:pt idx="0">
                  <c:v>Con fuertes dudas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1'!$E$185:$E$191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E6-4129-99F2-FD977896B4D6}"/>
            </c:ext>
          </c:extLst>
        </c:ser>
        <c:ser>
          <c:idx val="3"/>
          <c:order val="3"/>
          <c:tx>
            <c:strRef>
              <c:f>'Respuestas de formulario 1'!$F$184</c:f>
              <c:strCache>
                <c:ptCount val="1"/>
                <c:pt idx="0">
                  <c:v>En desacuerdo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1'!$F$185:$F$191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6E6-4129-99F2-FD977896B4D6}"/>
            </c:ext>
          </c:extLst>
        </c:ser>
        <c:ser>
          <c:idx val="4"/>
          <c:order val="4"/>
          <c:tx>
            <c:strRef>
              <c:f>'Respuestas de formulario 1'!$G$184</c:f>
              <c:strCache>
                <c:ptCount val="1"/>
                <c:pt idx="0">
                  <c:v>No estoy segura(o) de comprender bien la afirmación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1'!$B$185:$B$191</c:f>
              <c:strCache>
                <c:ptCount val="7"/>
                <c:pt idx="0">
                  <c:v>El universo es creación de Dios.</c:v>
                </c:pt>
                <c:pt idx="1">
                  <c:v>La tierra es la casa común.</c:v>
                </c:pt>
                <c:pt idx="2">
                  <c:v>El ser humano es una unidad biopsicosocial y espiritual.</c:v>
                </c:pt>
                <c:pt idx="3">
                  <c:v>La persona es un ser en permanente relación y evolución.</c:v>
                </c:pt>
                <c:pt idx="4">
                  <c:v>Construir un mundo más justo, pacífico y cuidadoso de la integridad de la creación es un irrenunciable de nuestra espiritualidad.</c:v>
                </c:pt>
                <c:pt idx="5">
                  <c:v>Construir comunidad, valorando las diferencias, es un rasgo esencial de nuestra espiritualidad.</c:v>
                </c:pt>
                <c:pt idx="6">
                  <c:v>La crisis por la que atravesamos es de naturaleza socioambiental y así debemos enfrentarla, fortalecidos por nuestra relación personal con Cristo.</c:v>
                </c:pt>
              </c:strCache>
            </c:strRef>
          </c:cat>
          <c:val>
            <c:numRef>
              <c:f>'Respuestas de formulario 1'!$G$185:$G$191</c:f>
              <c:numCache>
                <c:formatCode>General</c:formatCode>
                <c:ptCount val="7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6E6-4129-99F2-FD977896B4D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13924911"/>
        <c:axId val="213923247"/>
      </c:barChart>
      <c:catAx>
        <c:axId val="21392491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3247"/>
        <c:crosses val="autoZero"/>
        <c:auto val="1"/>
        <c:lblAlgn val="ctr"/>
        <c:lblOffset val="100"/>
        <c:noMultiLvlLbl val="0"/>
      </c:catAx>
      <c:valAx>
        <c:axId val="213923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392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4B6-4985-A03A-0BBE677A3E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4B6-4985-A03A-0BBE677A3E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4B6-4985-A03A-0BBE677A3E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4B6-4985-A03A-0BBE677A3EF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4B6-4985-A03A-0BBE677A3EF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1'!$B$194:$B$198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deascuerdo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1'!$C$194:$C$198</c:f>
              <c:numCache>
                <c:formatCode>General</c:formatCode>
                <c:ptCount val="5"/>
                <c:pt idx="0">
                  <c:v>5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4B6-4985-A03A-0BBE677A3EF0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062E-4743-9BC7-17898CD25B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62E-4743-9BC7-17898CD25B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062E-4743-9BC7-17898CD25B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062E-4743-9BC7-17898CD25B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062E-4743-9BC7-17898CD25BCA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'Respuestas de formulario 1'!$B$201:$B$205</c:f>
              <c:strCache>
                <c:ptCount val="5"/>
                <c:pt idx="0">
                  <c:v>Muy identificada(o)</c:v>
                </c:pt>
                <c:pt idx="1">
                  <c:v>Identificada(o)</c:v>
                </c:pt>
                <c:pt idx="2">
                  <c:v>Poco identificada(o)</c:v>
                </c:pt>
                <c:pt idx="3">
                  <c:v>En desacuerdo</c:v>
                </c:pt>
                <c:pt idx="4">
                  <c:v>No estoy segura(o) de comprender bien la Misión</c:v>
                </c:pt>
              </c:strCache>
            </c:strRef>
          </c:cat>
          <c:val>
            <c:numRef>
              <c:f>'Respuestas de formulario 1'!$C$201:$C$205</c:f>
              <c:numCache>
                <c:formatCode>General</c:formatCode>
                <c:ptCount val="5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62E-4743-9BC7-17898CD25BCA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2.4. ¿Qué tanto consideras que como equipos de trabajo hemos logrado hacer parte de nuestra forma habitual de pensar, sentir y actuar los siguientes valores y cualidades?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1'!$C$208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1'!$C$209:$C$224</c:f>
              <c:numCache>
                <c:formatCode>General</c:formatCode>
                <c:ptCount val="16"/>
                <c:pt idx="0">
                  <c:v>5</c:v>
                </c:pt>
                <c:pt idx="1">
                  <c:v>4</c:v>
                </c:pt>
                <c:pt idx="2">
                  <c:v>6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3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89-45A1-8713-411BA0A899F3}"/>
            </c:ext>
          </c:extLst>
        </c:ser>
        <c:ser>
          <c:idx val="1"/>
          <c:order val="1"/>
          <c:tx>
            <c:strRef>
              <c:f>'Respuestas de formulario 1'!$D$208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1'!$D$209:$D$224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89-45A1-8713-411BA0A899F3}"/>
            </c:ext>
          </c:extLst>
        </c:ser>
        <c:ser>
          <c:idx val="2"/>
          <c:order val="2"/>
          <c:tx>
            <c:strRef>
              <c:f>'Respuestas de formulario 1'!$E$208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1'!$E$209:$E$224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89-45A1-8713-411BA0A899F3}"/>
            </c:ext>
          </c:extLst>
        </c:ser>
        <c:ser>
          <c:idx val="3"/>
          <c:order val="3"/>
          <c:tx>
            <c:strRef>
              <c:f>'Respuestas de formulario 1'!$F$208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'Respuestas de formulario 1'!$B$209:$B$224</c:f>
              <c:strCache>
                <c:ptCount val="16"/>
                <c:pt idx="0">
                  <c:v>Solidaridad</c:v>
                </c:pt>
                <c:pt idx="1">
                  <c:v>Respeto</c:v>
                </c:pt>
                <c:pt idx="2">
                  <c:v>Sentido comunitario</c:v>
                </c:pt>
                <c:pt idx="3">
                  <c:v>Justicia</c:v>
                </c:pt>
                <c:pt idx="4">
                  <c:v>Paz</c:v>
                </c:pt>
                <c:pt idx="5">
                  <c:v>Honestidad</c:v>
                </c:pt>
                <c:pt idx="6">
                  <c:v>Responsabilidad</c:v>
                </c:pt>
                <c:pt idx="7">
                  <c:v>Corresponsabilidad</c:v>
                </c:pt>
                <c:pt idx="8">
                  <c:v>Liderazgo</c:v>
                </c:pt>
                <c:pt idx="9">
                  <c:v>Resiliencia</c:v>
                </c:pt>
                <c:pt idx="10">
                  <c:v>Esperanza</c:v>
                </c:pt>
                <c:pt idx="11">
                  <c:v>Gratitud</c:v>
                </c:pt>
                <c:pt idx="12">
                  <c:v>Alegría</c:v>
                </c:pt>
                <c:pt idx="13">
                  <c:v>Congruencia</c:v>
                </c:pt>
                <c:pt idx="14">
                  <c:v>Unidad</c:v>
                </c:pt>
                <c:pt idx="15">
                  <c:v>Ética</c:v>
                </c:pt>
              </c:strCache>
            </c:strRef>
          </c:cat>
          <c:val>
            <c:numRef>
              <c:f>'Respuestas de formulario 1'!$F$209:$F$224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989-45A1-8713-411BA0A899F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9820351"/>
        <c:axId val="429822015"/>
      </c:barChart>
      <c:catAx>
        <c:axId val="42982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2015"/>
        <c:crosses val="autoZero"/>
        <c:auto val="1"/>
        <c:lblAlgn val="ctr"/>
        <c:lblOffset val="100"/>
        <c:noMultiLvlLbl val="0"/>
      </c:catAx>
      <c:valAx>
        <c:axId val="4298220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29820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600" b="1" dirty="0"/>
              <a:t>2.5. ¿Qué tanto consideras que como facilitadores(as) y personas somos un buen ejemplo a seguir de las siguientes características o rasgos?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'Respuestas de formulario 1'!$C$227</c:f>
              <c:strCache>
                <c:ptCount val="1"/>
                <c:pt idx="0">
                  <c:v>Mucho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1'!$C$228:$C$241</c:f>
              <c:numCache>
                <c:formatCode>General</c:formatCode>
                <c:ptCount val="14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5</c:v>
                </c:pt>
                <c:pt idx="8">
                  <c:v>4</c:v>
                </c:pt>
                <c:pt idx="9">
                  <c:v>6</c:v>
                </c:pt>
                <c:pt idx="10">
                  <c:v>4</c:v>
                </c:pt>
                <c:pt idx="11">
                  <c:v>5</c:v>
                </c:pt>
                <c:pt idx="12">
                  <c:v>5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7A-416B-AB70-EC56AE294F53}"/>
            </c:ext>
          </c:extLst>
        </c:ser>
        <c:ser>
          <c:idx val="1"/>
          <c:order val="1"/>
          <c:tx>
            <c:strRef>
              <c:f>'Respuestas de formulario 1'!$D$227</c:f>
              <c:strCache>
                <c:ptCount val="1"/>
                <c:pt idx="0">
                  <c:v>En buena medida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1'!$D$228:$D$241</c:f>
              <c:numCache>
                <c:formatCode>General</c:formatCode>
                <c:ptCount val="14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7A-416B-AB70-EC56AE294F53}"/>
            </c:ext>
          </c:extLst>
        </c:ser>
        <c:ser>
          <c:idx val="2"/>
          <c:order val="2"/>
          <c:tx>
            <c:strRef>
              <c:f>'Respuestas de formulario 1'!$E$227</c:f>
              <c:strCache>
                <c:ptCount val="1"/>
                <c:pt idx="0">
                  <c:v>En alguna medida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1'!$E$228:$E$241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7A-416B-AB70-EC56AE294F53}"/>
            </c:ext>
          </c:extLst>
        </c:ser>
        <c:ser>
          <c:idx val="3"/>
          <c:order val="3"/>
          <c:tx>
            <c:strRef>
              <c:f>'Respuestas de formulario 1'!$F$227</c:f>
              <c:strCache>
                <c:ptCount val="1"/>
                <c:pt idx="0">
                  <c:v>Poco o nada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'Respuestas de formulario 1'!$B$228:$B$241</c:f>
              <c:strCache>
                <c:ptCount val="14"/>
                <c:pt idx="0">
                  <c:v>Nos conocemos a nosotros mismos(as)</c:v>
                </c:pt>
                <c:pt idx="1">
                  <c:v>Con proyecto de vida claro</c:v>
                </c:pt>
                <c:pt idx="2">
                  <c:v>Cuidamos bien nuestra salud</c:v>
                </c:pt>
                <c:pt idx="3">
                  <c:v>Relaciones armoniosas con los demás</c:v>
                </c:pt>
                <c:pt idx="4">
                  <c:v>Cuidamos de los más vulnerables</c:v>
                </c:pt>
                <c:pt idx="5">
                  <c:v>Nos comunicamos de manera asertiva y efectiva</c:v>
                </c:pt>
                <c:pt idx="6">
                  <c:v>Trabajamos en forma colaborativa y en red</c:v>
                </c:pt>
                <c:pt idx="7">
                  <c:v>Hacemos análisis frecuentes de la realidad</c:v>
                </c:pt>
                <c:pt idx="8">
                  <c:v>Conocemos y apreciamos nuestras raíces históricas</c:v>
                </c:pt>
                <c:pt idx="9">
                  <c:v>Nos avocamos a la construcción de mundo justo, pacífico y respetuoso de la diversidad</c:v>
                </c:pt>
                <c:pt idx="10">
                  <c:v>Cuidamos de la naturaleza y el medio ambiente</c:v>
                </c:pt>
                <c:pt idx="11">
                  <c:v>Participamos por iniciativa propia en proyectos innovadores de transformación socioambiental</c:v>
                </c:pt>
                <c:pt idx="12">
                  <c:v>Vivimos la equidad de género</c:v>
                </c:pt>
                <c:pt idx="13">
                  <c:v>Disfrutamos el arte y nos expresamos a través de él</c:v>
                </c:pt>
              </c:strCache>
            </c:strRef>
          </c:cat>
          <c:val>
            <c:numRef>
              <c:f>'Respuestas de formulario 1'!$F$228:$F$241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7A-416B-AB70-EC56AE294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434255"/>
        <c:axId val="73437167"/>
      </c:barChart>
      <c:catAx>
        <c:axId val="734342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7167"/>
        <c:crosses val="autoZero"/>
        <c:auto val="1"/>
        <c:lblAlgn val="ctr"/>
        <c:lblOffset val="100"/>
        <c:noMultiLvlLbl val="0"/>
      </c:catAx>
      <c:valAx>
        <c:axId val="73437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73434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0d399f75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g200d399f75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4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4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4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4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4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4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8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chart" Target="../charts/chart9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chart" Target="../charts/chart10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chart" Target="../charts/chart1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13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chart" Target="../charts/chart14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chart" Target="../charts/chart15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chart" Target="../charts/chart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chart" Target="../charts/chart17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chart" Target="../charts/chart18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chart" Target="../charts/chart19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chart" Target="../charts/chart20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chart" Target="../charts/chart2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chart" Target="../charts/chart22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chart" Target="../charts/chart23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chart" Target="../charts/chart24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chart" Target="../charts/chart25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chart" Target="../charts/chart26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chart" Target="../charts/chart27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chart" Target="../charts/chart28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3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4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5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chart" Target="../charts/chart6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Comunidad Crece</a:t>
            </a:r>
            <a:br>
              <a:rPr lang="es-ES">
                <a:solidFill>
                  <a:schemeClr val="lt1"/>
                </a:solidFill>
              </a:rPr>
            </a:br>
            <a:r>
              <a:rPr lang="es-ES" sz="3200">
                <a:solidFill>
                  <a:schemeClr val="lt1"/>
                </a:solidFill>
              </a:rPr>
              <a:t>Procesamiento secundario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b="1" lang="es-ES"/>
              <a:t>Encuesta “Mirarse en el espejo del modelo”</a:t>
            </a:r>
            <a:br>
              <a:rPr b="1" lang="es-ES"/>
            </a:br>
            <a:r>
              <a:rPr lang="es-ES"/>
              <a:t>Agosto 2022</a:t>
            </a:r>
            <a:br>
              <a:rPr lang="es-ES"/>
            </a:b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s-ES" sz="2200"/>
              <a:t>Equipo de Apoyo al proceso estratégico de planeación</a:t>
            </a:r>
            <a:br>
              <a:rPr lang="es-ES" sz="2200"/>
            </a:br>
            <a:r>
              <a:rPr lang="es-ES" sz="2200"/>
              <a:t>Área de Investigación e Innovación Educativa</a:t>
            </a:r>
            <a:br>
              <a:rPr lang="es-ES"/>
            </a:b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" name="Google Shape;137;p9"/>
          <p:cNvGraphicFramePr/>
          <p:nvPr/>
        </p:nvGraphicFramePr>
        <p:xfrm>
          <a:off x="795130" y="861391"/>
          <a:ext cx="10495722" cy="523460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2" name="Google Shape;142;p10"/>
          <p:cNvGraphicFramePr/>
          <p:nvPr/>
        </p:nvGraphicFramePr>
        <p:xfrm>
          <a:off x="768626" y="689113"/>
          <a:ext cx="10601739" cy="5433391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3.1. Nuestro Modelo Educativo se fundamenta en la concepción educativa de Magdalena Sofía Barat. ¿Qué tan bien recuerdas y comprendes cada una de sus siete líneas fuerza?</a:t>
            </a:r>
            <a:endParaRPr/>
          </a:p>
        </p:txBody>
      </p:sp>
      <p:graphicFrame>
        <p:nvGraphicFramePr>
          <p:cNvPr id="148" name="Google Shape;148;p1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Google Shape;153;p12"/>
          <p:cNvGraphicFramePr/>
          <p:nvPr/>
        </p:nvGraphicFramePr>
        <p:xfrm>
          <a:off x="954158" y="834887"/>
          <a:ext cx="10190920" cy="52611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" name="Google Shape;158;p13"/>
          <p:cNvGraphicFramePr/>
          <p:nvPr/>
        </p:nvGraphicFramePr>
        <p:xfrm>
          <a:off x="887897" y="755373"/>
          <a:ext cx="10204174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FBE4D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s-ES" sz="4000"/>
              <a:t>Los cuatro principios pedagógicos de nuestro Modelo Educativo</a:t>
            </a:r>
            <a:endParaRPr/>
          </a:p>
        </p:txBody>
      </p:sp>
      <p:sp>
        <p:nvSpPr>
          <p:cNvPr id="164" name="Google Shape;164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7350" lvl="0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1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Construir ambientes de aprendizaje equitativos, diversos, democráticos, flexibles e innovadores, donde todas y todos se sientan parte importante y se valore lo que cada quien puede aportar.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Propiciar ambientes que estimulen la construcción colaborativa del conocimiento, la autonomía, la autogestión, la metacognición y el desarrollo de iniciativas individuales y colectivas, siempre en un marco de respeto y de compromiso con el bien común.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Utilizar metodologías activas, integradoras, problematizadoras y retadoras, mismas que potencien la capacidad de los sujetos para partir de la realidad y responder a ella.</a:t>
            </a:r>
            <a:endParaRPr b="0" i="0" sz="2000">
              <a:solidFill>
                <a:srgbClr val="202124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02124"/>
              </a:buClr>
              <a:buSzPts val="2000"/>
              <a:buFont typeface="Calibri"/>
              <a:buAutoNum type="alphaLcPeriod"/>
            </a:pPr>
            <a:r>
              <a:rPr b="0" i="1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Evaluar constantemente nuestros planes, programas, proyectos y prácticas, para redirigir el rumbo y consolidar el logro de los objetivos, dando importancia tanto a los procesos de aprendizaje como a los logros y su impacto</a:t>
            </a:r>
            <a:r>
              <a:rPr b="0" i="0" lang="es-ES" sz="20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9" name="Google Shape;169;p15"/>
          <p:cNvGraphicFramePr/>
          <p:nvPr/>
        </p:nvGraphicFramePr>
        <p:xfrm>
          <a:off x="834887" y="781878"/>
          <a:ext cx="10349948" cy="531412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" name="Google Shape;174;p16"/>
          <p:cNvGraphicFramePr/>
          <p:nvPr/>
        </p:nvGraphicFramePr>
        <p:xfrm>
          <a:off x="808383" y="728870"/>
          <a:ext cx="10508974" cy="5393634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" name="Google Shape;179;p17"/>
          <p:cNvGraphicFramePr/>
          <p:nvPr/>
        </p:nvGraphicFramePr>
        <p:xfrm>
          <a:off x="940904" y="768626"/>
          <a:ext cx="10349947" cy="545989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3.6. ¿En qué medida las comunidades en las que viven nuestros sujetos de aprendizaje son entornos que favorecen el tipo de formación y calidad de vida que buscamos para nuestros sujetos de aprendizaje</a:t>
            </a:r>
            <a:r>
              <a:rPr lang="es-ES" sz="2000"/>
              <a:t>?</a:t>
            </a:r>
            <a:endParaRPr sz="4000"/>
          </a:p>
        </p:txBody>
      </p:sp>
      <p:graphicFrame>
        <p:nvGraphicFramePr>
          <p:cNvPr id="185" name="Google Shape;185;p1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00d399f753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s-ES">
                <a:solidFill>
                  <a:schemeClr val="lt1"/>
                </a:solidFill>
              </a:rPr>
              <a:t>Apunte metodológico y créditos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1" name="Google Shape;91;g200d399f753_0_0"/>
          <p:cNvSpPr txBox="1"/>
          <p:nvPr>
            <p:ph idx="1" type="body"/>
          </p:nvPr>
        </p:nvSpPr>
        <p:spPr>
          <a:xfrm>
            <a:off x="838200" y="20659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Las presentes diapositivas presentan los resultados de la encuesta: </a:t>
            </a: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“Mirarse en el espejo del Modelo”, </a:t>
            </a: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misma que fue diseñada  entre mayo  y agosto del 2022 por el Equipo de Apoyo al proceso estratégico de implementación del Modelo Educativo, con el apoyo y supervisión del Área de Investigación e Innovación Educativa de la Provincia de México.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La encuesta fue aplicada el agosto del 2022 mediante Google Forms, y para su procesamiento secundario se contó con el apoyo de Hugo Rodríguez, colaborador externo especialista en Excel. 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 Apoyo al proceso de implementación del Modelo Educativo estuvo integrado por: Ena Covarrubias Pineda, Silvia Noemí Escobar Landaverde, Irma López Blandinieres y Karola Laguna Chávez.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 equipo del Área de Investigación e Innovación Educativa integrado por: Gabriela Rodríguez Tristán y Gonzalo Zavala Alardín.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lang="es-ES" sz="1700">
                <a:latin typeface="Roboto"/>
                <a:ea typeface="Roboto"/>
                <a:cs typeface="Roboto"/>
                <a:sym typeface="Roboto"/>
              </a:rPr>
              <a:t>Elaboración de las diapositivas: Gonzalo Zavala Alardín, noviembre del 2022.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t/>
            </a:r>
            <a:endParaRPr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80"/>
              <a:buNone/>
            </a:pPr>
            <a:r>
              <a:rPr i="1" lang="es-ES" sz="1700">
                <a:latin typeface="Roboto"/>
                <a:ea typeface="Roboto"/>
                <a:cs typeface="Roboto"/>
                <a:sym typeface="Roboto"/>
              </a:rPr>
              <a:t>Enero del 2023. </a:t>
            </a:r>
            <a:endParaRPr sz="17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0" name="Google Shape;190;p19"/>
          <p:cNvGraphicFramePr/>
          <p:nvPr/>
        </p:nvGraphicFramePr>
        <p:xfrm>
          <a:off x="914401" y="795130"/>
          <a:ext cx="10429460" cy="534062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" name="Google Shape;195;p20"/>
          <p:cNvGraphicFramePr/>
          <p:nvPr/>
        </p:nvGraphicFramePr>
        <p:xfrm>
          <a:off x="795130" y="755374"/>
          <a:ext cx="10429461" cy="549965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" name="Google Shape;200;p21"/>
          <p:cNvGraphicFramePr/>
          <p:nvPr/>
        </p:nvGraphicFramePr>
        <p:xfrm>
          <a:off x="821635" y="768627"/>
          <a:ext cx="10522225" cy="543339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" name="Google Shape;205;p22"/>
          <p:cNvGraphicFramePr/>
          <p:nvPr/>
        </p:nvGraphicFramePr>
        <p:xfrm>
          <a:off x="834887" y="742122"/>
          <a:ext cx="10535478" cy="5499652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0" name="Google Shape;210;p23"/>
          <p:cNvGraphicFramePr/>
          <p:nvPr/>
        </p:nvGraphicFramePr>
        <p:xfrm>
          <a:off x="874643" y="795130"/>
          <a:ext cx="10336696" cy="5473147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" name="Google Shape;215;p24"/>
          <p:cNvGraphicFramePr/>
          <p:nvPr/>
        </p:nvGraphicFramePr>
        <p:xfrm>
          <a:off x="675862" y="636104"/>
          <a:ext cx="10800522" cy="560567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0" name="Google Shape;220;p25"/>
          <p:cNvGraphicFramePr/>
          <p:nvPr/>
        </p:nvGraphicFramePr>
        <p:xfrm>
          <a:off x="808383" y="715617"/>
          <a:ext cx="10548730" cy="5300870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" name="Google Shape;225;p26"/>
          <p:cNvGraphicFramePr/>
          <p:nvPr/>
        </p:nvGraphicFramePr>
        <p:xfrm>
          <a:off x="901148" y="861391"/>
          <a:ext cx="10283687" cy="5261113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" name="Google Shape;230;p27"/>
          <p:cNvGraphicFramePr/>
          <p:nvPr/>
        </p:nvGraphicFramePr>
        <p:xfrm>
          <a:off x="781879" y="808383"/>
          <a:ext cx="10349948" cy="5221355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" name="Google Shape;235;p28"/>
          <p:cNvGraphicFramePr/>
          <p:nvPr/>
        </p:nvGraphicFramePr>
        <p:xfrm>
          <a:off x="808383" y="834886"/>
          <a:ext cx="10270434" cy="523460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1. ¿Qué tanto estarías de acuerdo con la siguiente afirmación?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los colegios 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de la Provincia de México</a:t>
            </a: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.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400"/>
          </a:p>
        </p:txBody>
      </p:sp>
      <p:graphicFrame>
        <p:nvGraphicFramePr>
          <p:cNvPr id="97" name="Google Shape;97;p2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0" name="Google Shape;240;p29"/>
          <p:cNvGraphicFramePr/>
          <p:nvPr/>
        </p:nvGraphicFramePr>
        <p:xfrm>
          <a:off x="808384" y="821635"/>
          <a:ext cx="10561982" cy="530086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" name="Google Shape;245;p30"/>
          <p:cNvGraphicFramePr/>
          <p:nvPr/>
        </p:nvGraphicFramePr>
        <p:xfrm>
          <a:off x="901148" y="662609"/>
          <a:ext cx="10495722" cy="5420139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n Capital – Full Lifecycle FinTech Investors" id="250" name="Google Shape;250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59680" y="1892680"/>
            <a:ext cx="3072640" cy="307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 ¿Qué tanto estarías de acuerdo con la siguiente afirmación?: </a:t>
            </a:r>
            <a:b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Conozco razonablemente bien los proyectos y logros de todas o la mayor parte de las </a:t>
            </a:r>
            <a:r>
              <a:rPr b="1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organizaciones de educación popular</a:t>
            </a:r>
            <a: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 de la Provincia de México. </a:t>
            </a:r>
            <a:br>
              <a:rPr b="0" i="1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</a:br>
            <a:endParaRPr i="1" sz="2400"/>
          </a:p>
        </p:txBody>
      </p:sp>
      <p:graphicFrame>
        <p:nvGraphicFramePr>
          <p:cNvPr id="103" name="Google Shape;103;p3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3. ¿Con qué frecuencia has tenido oportunidad de trabajar codo a codo y convivir con los equipos de trabajo de otras organizaciones educativas de la Provincia, para el desarrollo de algún proyecto educativo o en capacitación?</a:t>
            </a:r>
            <a:endParaRPr sz="3600"/>
          </a:p>
        </p:txBody>
      </p:sp>
      <p:graphicFrame>
        <p:nvGraphicFramePr>
          <p:cNvPr id="109" name="Google Shape;109;p4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4. ¿Qué grado de familiaridad tienes actualmente con el Modelo Educativo de la Provincia de México? </a:t>
            </a:r>
            <a:endParaRPr sz="2400"/>
          </a:p>
        </p:txBody>
      </p:sp>
      <p:graphicFrame>
        <p:nvGraphicFramePr>
          <p:cNvPr id="115" name="Google Shape;115;p5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Google Shape;120;p6"/>
          <p:cNvGraphicFramePr/>
          <p:nvPr/>
        </p:nvGraphicFramePr>
        <p:xfrm>
          <a:off x="768626" y="795130"/>
          <a:ext cx="10588487" cy="5579166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2.2. ¿Qué tan identificada(o) te sientes con la Misión de nuestro Modelo Educativo?</a:t>
            </a:r>
            <a:endParaRPr sz="2400"/>
          </a:p>
        </p:txBody>
      </p:sp>
      <p:graphicFrame>
        <p:nvGraphicFramePr>
          <p:cNvPr id="126" name="Google Shape;126;p7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2400"/>
              <a:buFont typeface="Roboto"/>
              <a:buNone/>
            </a:pPr>
            <a:r>
              <a:rPr b="0" i="0" lang="es-ES" sz="2400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2.3. ¿Qué tan identificada(o) te sientes con la Visión a futuro de nuestro Modelo Educativo?</a:t>
            </a:r>
            <a:endParaRPr sz="2400"/>
          </a:p>
        </p:txBody>
      </p:sp>
      <p:graphicFrame>
        <p:nvGraphicFramePr>
          <p:cNvPr id="132" name="Google Shape;132;p8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2022-10-29T16:00:22Z</dcterms:created>
  <dc:creator>EliteBook - 8440p</dc:creator>
</cp:coreProperties>
</file>