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4.xml"/>
  <Override ContentType="application/vnd.ms-office.chartcolorstyle+xml" PartName="/ppt/charts/colors8.xml"/>
  <Override ContentType="application/vnd.ms-office.chartcolorstyle+xml" PartName="/ppt/charts/colors11.xml"/>
  <Override ContentType="application/vnd.ms-office.chartcolorstyle+xml" PartName="/ppt/charts/colors24.xml"/>
  <Override ContentType="application/vnd.ms-office.chartcolorstyle+xml" PartName="/ppt/charts/colors15.xml"/>
  <Override ContentType="application/vnd.ms-office.chartcolorstyle+xml" PartName="/ppt/charts/colors28.xml"/>
  <Override ContentType="application/vnd.ms-office.chartcolorstyle+xml" PartName="/ppt/charts/colors14.xml"/>
  <Override ContentType="application/vnd.ms-office.chartcolorstyle+xml" PartName="/ppt/charts/colors5.xml"/>
  <Override ContentType="application/vnd.ms-office.chartcolorstyle+xml" PartName="/ppt/charts/colors19.xml"/>
  <Override ContentType="application/vnd.ms-office.chartcolorstyle+xml" PartName="/ppt/charts/colors22.xml"/>
  <Override ContentType="application/vnd.ms-office.chartcolorstyle+xml" PartName="/ppt/charts/colors18.xml"/>
  <Override ContentType="application/vnd.ms-office.chartcolorstyle+xml" PartName="/ppt/charts/colors23.xml"/>
  <Override ContentType="application/vnd.ms-office.chartcolorstyle+xml" PartName="/ppt/charts/colors10.xml"/>
  <Override ContentType="application/vnd.ms-office.chartcolorstyle+xml" PartName="/ppt/charts/colors9.xml"/>
  <Override ContentType="application/vnd.ms-office.chartcolorstyle+xml" PartName="/ppt/charts/colors27.xml"/>
  <Override ContentType="application/vnd.ms-office.chartcolorstyle+xml" PartName="/ppt/charts/colors26.xml"/>
  <Override ContentType="application/vnd.ms-office.chartcolorstyle+xml" PartName="/ppt/charts/colors21.xml"/>
  <Override ContentType="application/vnd.ms-office.chartcolorstyle+xml" PartName="/ppt/charts/colors6.xml"/>
  <Override ContentType="application/vnd.ms-office.chartcolorstyle+xml" PartName="/ppt/charts/colors1.xml"/>
  <Override ContentType="application/vnd.ms-office.chartcolorstyle+xml" PartName="/ppt/charts/colors17.xml"/>
  <Override ContentType="application/vnd.ms-office.chartcolorstyle+xml" PartName="/ppt/charts/colors13.xml"/>
  <Override ContentType="application/vnd.ms-office.chartcolorstyle+xml" PartName="/ppt/charts/colors20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16.xml"/>
  <Override ContentType="application/vnd.ms-office.chartcolorstyle+xml" PartName="/ppt/charts/colors7.xml"/>
  <Override ContentType="application/vnd.ms-office.chartcolorstyle+xml" PartName="/ppt/charts/colors25.xml"/>
  <Override ContentType="application/vnd.ms-office.chartcolorstyle+xml" PartName="/ppt/charts/colors1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drawingml.chart+xml" PartName="/ppt/charts/chart20.xml"/>
  <Override ContentType="application/vnd.openxmlformats-officedocument.drawingml.chart+xml" PartName="/ppt/charts/chart25.xml"/>
  <Override ContentType="application/vnd.openxmlformats-officedocument.drawingml.chart+xml" PartName="/ppt/charts/chart9.xml"/>
  <Override ContentType="application/vnd.openxmlformats-officedocument.drawingml.chart+xml" PartName="/ppt/charts/chart4.xml"/>
  <Override ContentType="application/vnd.openxmlformats-officedocument.drawingml.chart+xml" PartName="/ppt/charts/chart16.xml"/>
  <Override ContentType="application/vnd.openxmlformats-officedocument.drawingml.chart+xml" PartName="/ppt/charts/chart12.xml"/>
  <Override ContentType="application/vnd.openxmlformats-officedocument.drawingml.chart+xml" PartName="/ppt/charts/chart8.xml"/>
  <Override ContentType="application/vnd.openxmlformats-officedocument.drawingml.chart+xml" PartName="/ppt/charts/chart5.xml"/>
  <Override ContentType="application/vnd.openxmlformats-officedocument.drawingml.chart+xml" PartName="/ppt/charts/chart28.xml"/>
  <Override ContentType="application/vnd.openxmlformats-officedocument.drawingml.chart+xml" PartName="/ppt/charts/chart11.xml"/>
  <Override ContentType="application/vnd.openxmlformats-officedocument.drawingml.chart+xml" PartName="/ppt/charts/chart24.xml"/>
  <Override ContentType="application/vnd.openxmlformats-officedocument.drawingml.chart+xml" PartName="/ppt/charts/chart15.xml"/>
  <Override ContentType="application/vnd.openxmlformats-officedocument.drawingml.chart+xml" PartName="/ppt/charts/chart19.xml"/>
  <Override ContentType="application/vnd.openxmlformats-officedocument.drawingml.chart+xml" PartName="/ppt/charts/chart2.xml"/>
  <Override ContentType="application/vnd.openxmlformats-officedocument.drawingml.chart+xml" PartName="/ppt/charts/chart7.xml"/>
  <Override ContentType="application/vnd.openxmlformats-officedocument.drawingml.chart+xml" PartName="/ppt/charts/chart6.xml"/>
  <Override ContentType="application/vnd.openxmlformats-officedocument.drawingml.chart+xml" PartName="/ppt/charts/chart1.xml"/>
  <Override ContentType="application/vnd.openxmlformats-officedocument.drawingml.chart+xml" PartName="/ppt/charts/chart10.xml"/>
  <Override ContentType="application/vnd.openxmlformats-officedocument.drawingml.chart+xml" PartName="/ppt/charts/chart23.xml"/>
  <Override ContentType="application/vnd.openxmlformats-officedocument.drawingml.chart+xml" PartName="/ppt/charts/chart14.xml"/>
  <Override ContentType="application/vnd.openxmlformats-officedocument.drawingml.chart+xml" PartName="/ppt/charts/chart27.xml"/>
  <Override ContentType="application/vnd.openxmlformats-officedocument.drawingml.chart+xml" PartName="/ppt/charts/chart3.xml"/>
  <Override ContentType="application/vnd.openxmlformats-officedocument.drawingml.chart+xml" PartName="/ppt/charts/chart18.xml"/>
  <Override ContentType="application/vnd.openxmlformats-officedocument.drawingml.chart+xml" PartName="/ppt/charts/chart21.xml"/>
  <Override ContentType="application/vnd.openxmlformats-officedocument.drawingml.chart+xml" PartName="/ppt/charts/chart22.xml"/>
  <Override ContentType="application/vnd.openxmlformats-officedocument.drawingml.chart+xml" PartName="/ppt/charts/chart17.xml"/>
  <Override ContentType="application/vnd.openxmlformats-officedocument.drawingml.chart+xml" PartName="/ppt/charts/chart26.xml"/>
  <Override ContentType="application/vnd.openxmlformats-officedocument.drawingml.chart+xml" PartName="/ppt/charts/chart1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8.xml"/>
  <Override ContentType="application/vnd.ms-office.chartstyle+xml" PartName="/ppt/charts/style20.xml"/>
  <Override ContentType="application/vnd.ms-office.chartstyle+xml" PartName="/ppt/charts/style12.xml"/>
  <Override ContentType="application/vnd.ms-office.chartstyle+xml" PartName="/ppt/charts/style25.xml"/>
  <Override ContentType="application/vnd.ms-office.chartstyle+xml" PartName="/ppt/charts/style16.xml"/>
  <Override ContentType="application/vnd.ms-office.chartstyle+xml" PartName="/ppt/charts/style9.xml"/>
  <Override ContentType="application/vnd.ms-office.chartstyle+xml" PartName="/ppt/charts/style4.xml"/>
  <Override ContentType="application/vnd.ms-office.chartstyle+xml" PartName="/ppt/charts/style10.xml"/>
  <Override ContentType="application/vnd.ms-office.chartstyle+xml" PartName="/ppt/charts/style11.xml"/>
  <Override ContentType="application/vnd.ms-office.chartstyle+xml" PartName="/ppt/charts/style24.xml"/>
  <Override ContentType="application/vnd.ms-office.chartstyle+xml" PartName="/ppt/charts/style15.xml"/>
  <Override ContentType="application/vnd.ms-office.chartstyle+xml" PartName="/ppt/charts/style28.xml"/>
  <Override ContentType="application/vnd.ms-office.chartstyle+xml" PartName="/ppt/charts/style19.xml"/>
  <Override ContentType="application/vnd.ms-office.chartstyle+xml" PartName="/ppt/charts/style5.xml"/>
  <Override ContentType="application/vnd.ms-office.chartstyle+xml" PartName="/ppt/charts/style22.xml"/>
  <Override ContentType="application/vnd.ms-office.chartstyle+xml" PartName="/ppt/charts/style1.xml"/>
  <Override ContentType="application/vnd.ms-office.chartstyle+xml" PartName="/ppt/charts/style18.xml"/>
  <Override ContentType="application/vnd.ms-office.chartstyle+xml" PartName="/ppt/charts/style23.xml"/>
  <Override ContentType="application/vnd.ms-office.chartstyle+xml" PartName="/ppt/charts/style27.xml"/>
  <Override ContentType="application/vnd.ms-office.chartstyle+xml" PartName="/ppt/charts/style14.xml"/>
  <Override ContentType="application/vnd.ms-office.chartstyle+xml" PartName="/ppt/charts/style21.xml"/>
  <Override ContentType="application/vnd.ms-office.chartstyle+xml" PartName="/ppt/charts/style26.xml"/>
  <Override ContentType="application/vnd.ms-office.chartstyle+xml" PartName="/ppt/charts/style7.xml"/>
  <Override ContentType="application/vnd.ms-office.chartstyle+xml" PartName="/ppt/charts/style17.xml"/>
  <Override ContentType="application/vnd.ms-office.chartstyle+xml" PartName="/ppt/charts/style6.xml"/>
  <Override ContentType="application/vnd.ms-office.chartstyle+xml" PartName="/ppt/charts/style2.xml"/>
  <Override ContentType="application/vnd.ms-office.chartstyle+xml" PartName="/ppt/charts/style13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6858000" cx="12192000"/>
  <p:notesSz cx="6858000" cy="9144000"/>
  <p:embeddedFontLst>
    <p:embeddedFont>
      <p:font typeface="Roboto"/>
      <p:regular r:id="rId38"/>
      <p:bold r:id="rId39"/>
      <p:italic r:id="rId40"/>
      <p:boldItalic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2" roundtripDataSignature="AMtx7mgDedRpKawkyd5QmN6+YRCYrI2V+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-italic.fntdata"/><Relationship Id="rId20" Type="http://schemas.openxmlformats.org/officeDocument/2006/relationships/slide" Target="slides/slide15.xml"/><Relationship Id="rId42" Type="http://customschemas.google.com/relationships/presentationmetadata" Target="metadata"/><Relationship Id="rId41" Type="http://schemas.openxmlformats.org/officeDocument/2006/relationships/font" Target="fonts/Roboto-bold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Roboto-bold.fntdata"/><Relationship Id="rId16" Type="http://schemas.openxmlformats.org/officeDocument/2006/relationships/slide" Target="slides/slide11.xml"/><Relationship Id="rId38" Type="http://schemas.openxmlformats.org/officeDocument/2006/relationships/font" Target="fonts/Roboto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10.xml.rels><?xml version="1.0" encoding="UTF-8" standalone="yes"?>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11.xml.rels><?xml version="1.0" encoding="UTF-8" standalone="yes"?>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12.xml.rels><?xml version="1.0" encoding="UTF-8" standalone="yes"?>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13.xml.rels><?xml version="1.0" encoding="UTF-8" standalone="yes"?><Relationships xmlns="http://schemas.openxmlformats.org/package/2006/relationships"><Relationship Id="rId1" Type="http://schemas.microsoft.com/office/2011/relationships/chartStyle" Target="style13.xml"/><Relationship Id="rId2" Type="http://schemas.microsoft.com/office/2011/relationships/chartColorStyle" Target="colors13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14.xml.rels><?xml version="1.0" encoding="UTF-8" standalone="yes"?><Relationships xmlns="http://schemas.openxmlformats.org/package/2006/relationships"><Relationship Id="rId1" Type="http://schemas.microsoft.com/office/2011/relationships/chartStyle" Target="style14.xml"/><Relationship Id="rId2" Type="http://schemas.microsoft.com/office/2011/relationships/chartColorStyle" Target="colors14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15.xml.rels><?xml version="1.0" encoding="UTF-8" standalone="yes"?><Relationships xmlns="http://schemas.openxmlformats.org/package/2006/relationships"><Relationship Id="rId1" Type="http://schemas.microsoft.com/office/2011/relationships/chartStyle" Target="style15.xml"/><Relationship Id="rId2" Type="http://schemas.microsoft.com/office/2011/relationships/chartColorStyle" Target="colors15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16.xml.rels><?xml version="1.0" encoding="UTF-8" standalone="yes"?><Relationships xmlns="http://schemas.openxmlformats.org/package/2006/relationships"><Relationship Id="rId1" Type="http://schemas.microsoft.com/office/2011/relationships/chartStyle" Target="style16.xml"/><Relationship Id="rId2" Type="http://schemas.microsoft.com/office/2011/relationships/chartColorStyle" Target="colors16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17.xml.rels><?xml version="1.0" encoding="UTF-8" standalone="yes"?><Relationships xmlns="http://schemas.openxmlformats.org/package/2006/relationships"><Relationship Id="rId1" Type="http://schemas.microsoft.com/office/2011/relationships/chartStyle" Target="style17.xml"/><Relationship Id="rId2" Type="http://schemas.microsoft.com/office/2011/relationships/chartColorStyle" Target="colors17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18.xml.rels><?xml version="1.0" encoding="UTF-8" standalone="yes"?><Relationships xmlns="http://schemas.openxmlformats.org/package/2006/relationships"><Relationship Id="rId1" Type="http://schemas.microsoft.com/office/2011/relationships/chartStyle" Target="style18.xml"/><Relationship Id="rId2" Type="http://schemas.microsoft.com/office/2011/relationships/chartColorStyle" Target="colors18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19.xml.rels><?xml version="1.0" encoding="UTF-8" standalone="yes"?><Relationships xmlns="http://schemas.openxmlformats.org/package/2006/relationships"><Relationship Id="rId1" Type="http://schemas.microsoft.com/office/2011/relationships/chartStyle" Target="style19.xml"/><Relationship Id="rId2" Type="http://schemas.microsoft.com/office/2011/relationships/chartColorStyle" Target="colors19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20.xml.rels><?xml version="1.0" encoding="UTF-8" standalone="yes"?><Relationships xmlns="http://schemas.openxmlformats.org/package/2006/relationships"><Relationship Id="rId1" Type="http://schemas.microsoft.com/office/2011/relationships/chartStyle" Target="style20.xml"/><Relationship Id="rId2" Type="http://schemas.microsoft.com/office/2011/relationships/chartColorStyle" Target="colors20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21.xml.rels><?xml version="1.0" encoding="UTF-8" standalone="yes"?><Relationships xmlns="http://schemas.openxmlformats.org/package/2006/relationships"><Relationship Id="rId1" Type="http://schemas.microsoft.com/office/2011/relationships/chartStyle" Target="style21.xml"/><Relationship Id="rId2" Type="http://schemas.microsoft.com/office/2011/relationships/chartColorStyle" Target="colors21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22.xml.rels><?xml version="1.0" encoding="UTF-8" standalone="yes"?><Relationships xmlns="http://schemas.openxmlformats.org/package/2006/relationships"><Relationship Id="rId1" Type="http://schemas.microsoft.com/office/2011/relationships/chartStyle" Target="style22.xml"/><Relationship Id="rId2" Type="http://schemas.microsoft.com/office/2011/relationships/chartColorStyle" Target="colors22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23.xml.rels><?xml version="1.0" encoding="UTF-8" standalone="yes"?><Relationships xmlns="http://schemas.openxmlformats.org/package/2006/relationships"><Relationship Id="rId1" Type="http://schemas.microsoft.com/office/2011/relationships/chartStyle" Target="style23.xml"/><Relationship Id="rId2" Type="http://schemas.microsoft.com/office/2011/relationships/chartColorStyle" Target="colors23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24.xml.rels><?xml version="1.0" encoding="UTF-8" standalone="yes"?><Relationships xmlns="http://schemas.openxmlformats.org/package/2006/relationships"><Relationship Id="rId1" Type="http://schemas.microsoft.com/office/2011/relationships/chartStyle" Target="style24.xml"/><Relationship Id="rId2" Type="http://schemas.microsoft.com/office/2011/relationships/chartColorStyle" Target="colors24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25.xml.rels><?xml version="1.0" encoding="UTF-8" standalone="yes"?><Relationships xmlns="http://schemas.openxmlformats.org/package/2006/relationships"><Relationship Id="rId1" Type="http://schemas.microsoft.com/office/2011/relationships/chartStyle" Target="style25.xml"/><Relationship Id="rId2" Type="http://schemas.microsoft.com/office/2011/relationships/chartColorStyle" Target="colors25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26.xml.rels><?xml version="1.0" encoding="UTF-8" standalone="yes"?><Relationships xmlns="http://schemas.openxmlformats.org/package/2006/relationships"><Relationship Id="rId1" Type="http://schemas.microsoft.com/office/2011/relationships/chartStyle" Target="style26.xml"/><Relationship Id="rId2" Type="http://schemas.microsoft.com/office/2011/relationships/chartColorStyle" Target="colors26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27.xml.rels><?xml version="1.0" encoding="UTF-8" standalone="yes"?><Relationships xmlns="http://schemas.openxmlformats.org/package/2006/relationships"><Relationship Id="rId1" Type="http://schemas.microsoft.com/office/2011/relationships/chartStyle" Target="style27.xml"/><Relationship Id="rId2" Type="http://schemas.microsoft.com/office/2011/relationships/chartColorStyle" Target="colors27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28.xml.rels><?xml version="1.0" encoding="UTF-8" standalone="yes"?><Relationships xmlns="http://schemas.openxmlformats.org/package/2006/relationships"><Relationship Id="rId1" Type="http://schemas.microsoft.com/office/2011/relationships/chartStyle" Target="style28.xml"/><Relationship Id="rId2" Type="http://schemas.microsoft.com/office/2011/relationships/chartColorStyle" Target="colors28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4.xml.rels><?xml version="1.0" encoding="UTF-8" standalone="yes"?>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5.xml.rels><?xml version="1.0" encoding="UTF-8" standalone="yes"?>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6.xml.rels><?xml version="1.0" encoding="UTF-8" standalone="yes"?>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7.xml.rels><?xml version="1.0" encoding="UTF-8" standalone="yes"?>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8.xml.rels><?xml version="1.0" encoding="UTF-8" standalone="yes"?>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_rels/chart9.xml.rels><?xml version="1.0" encoding="UTF-8" standalone="yes"?>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oleObject" Target="file:///C:\Users\EliteBook%20-%208440p\Desktop\Procesamiento%20secundario%20-%20HR\Versiones%20definitivas\Colegio%20San%20Lu&#237;s%20final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5A4-46BD-9542-5ADAE6B10E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5A4-46BD-9542-5ADAE6B10E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05A4-46BD-9542-5ADAE6B10E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05A4-46BD-9542-5ADAE6B10E0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1'!$B$159:$B$162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1'!$C$159:$C$162</c:f>
              <c:numCache>
                <c:formatCode>General</c:formatCode>
                <c:ptCount val="4"/>
                <c:pt idx="0">
                  <c:v>6</c:v>
                </c:pt>
                <c:pt idx="1">
                  <c:v>37</c:v>
                </c:pt>
                <c:pt idx="2">
                  <c:v>56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5A4-46BD-9542-5ADAE6B10E0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F18-4507-AB71-67095AAB7E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F18-4507-AB71-67095AAB7EC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EF18-4507-AB71-67095AAB7EC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EF18-4507-AB71-67095AAB7EC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EF18-4507-AB71-67095AAB7EC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1'!$B$245:$B$249</c:f>
              <c:strCache>
                <c:ptCount val="5"/>
                <c:pt idx="0">
                  <c:v>Puedo recordar y comprendo bien las  7 líneas fuerza</c:v>
                </c:pt>
                <c:pt idx="1">
                  <c:v>Puedo recordar y comprendo bien al menos 5 de las líneas fuerza</c:v>
                </c:pt>
                <c:pt idx="2">
                  <c:v>Puedo recordar y comprendo bien al menos 3 de las líneas fuerza</c:v>
                </c:pt>
                <c:pt idx="3">
                  <c:v>No recuerdo con claridad y/o no estoy segura(o) de comprender bien las líneas fuerza</c:v>
                </c:pt>
                <c:pt idx="4">
                  <c:v>Aún no recibo capacitación sobre las Líneas Fuerza, no las conozco</c:v>
                </c:pt>
              </c:strCache>
            </c:strRef>
          </c:cat>
          <c:val>
            <c:numRef>
              <c:f>'Respuestas de formulario 1'!$C$245:$C$249</c:f>
              <c:numCache>
                <c:formatCode>General</c:formatCode>
                <c:ptCount val="5"/>
                <c:pt idx="0">
                  <c:v>14</c:v>
                </c:pt>
                <c:pt idx="1">
                  <c:v>29</c:v>
                </c:pt>
                <c:pt idx="2">
                  <c:v>35</c:v>
                </c:pt>
                <c:pt idx="3">
                  <c:v>29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18-4507-AB71-67095AAB7EC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Título del 3.2. El </a:t>
            </a:r>
            <a:r>
              <a:rPr lang="es-MX" sz="1600" b="1" dirty="0" err="1"/>
              <a:t>socioconstructivismo</a:t>
            </a:r>
            <a:r>
              <a:rPr lang="es-MX" sz="1600" b="1" dirty="0"/>
              <a:t> y la pedagogía crítica liberadora constituyen el núcleo del enfoque pedagógico de nuestro Modelo Educativo. ¿En qué medida consideras que nuestras prácticas educativas están alineadas a dicho enfoque?</a:t>
            </a:r>
          </a:p>
        </c:rich>
      </c:tx>
      <c:layout>
        <c:manualLayout>
          <c:xMode val="edge"/>
          <c:yMode val="edge"/>
          <c:x val="0.103900046458318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1'!$C$252</c:f>
              <c:strCache>
                <c:ptCount val="1"/>
                <c:pt idx="0">
                  <c:v>Completamente alineadas a éste enfoque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1'!$C$253:$C$254</c:f>
              <c:numCache>
                <c:formatCode>General</c:formatCode>
                <c:ptCount val="2"/>
                <c:pt idx="0">
                  <c:v>46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24-4157-B13B-46CD44E3797D}"/>
            </c:ext>
          </c:extLst>
        </c:ser>
        <c:ser>
          <c:idx val="1"/>
          <c:order val="1"/>
          <c:tx>
            <c:strRef>
              <c:f>'Respuestas de formulario 1'!$D$252</c:f>
              <c:strCache>
                <c:ptCount val="1"/>
                <c:pt idx="0">
                  <c:v>Más o menos alineadas a este enfoque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1'!$D$253:$D$254</c:f>
              <c:numCache>
                <c:formatCode>General</c:formatCode>
                <c:ptCount val="2"/>
                <c:pt idx="0">
                  <c:v>52</c:v>
                </c:pt>
                <c:pt idx="1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24-4157-B13B-46CD44E3797D}"/>
            </c:ext>
          </c:extLst>
        </c:ser>
        <c:ser>
          <c:idx val="2"/>
          <c:order val="2"/>
          <c:tx>
            <c:strRef>
              <c:f>'Respuestas de formulario 1'!$E$252</c:f>
              <c:strCache>
                <c:ptCount val="1"/>
                <c:pt idx="0">
                  <c:v>Sólo parcialmente alineadas a este enfoque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1'!$E$253:$E$254</c:f>
              <c:numCache>
                <c:formatCode>General</c:formatCode>
                <c:ptCount val="2"/>
                <c:pt idx="0">
                  <c:v>7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24-4157-B13B-46CD44E3797D}"/>
            </c:ext>
          </c:extLst>
        </c:ser>
        <c:ser>
          <c:idx val="3"/>
          <c:order val="3"/>
          <c:tx>
            <c:strRef>
              <c:f>'Respuestas de formulario 1'!$F$252</c:f>
              <c:strCache>
                <c:ptCount val="1"/>
                <c:pt idx="0">
                  <c:v>No siguen este enfoque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1'!$F$253:$F$254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24-4157-B13B-46CD44E3797D}"/>
            </c:ext>
          </c:extLst>
        </c:ser>
        <c:ser>
          <c:idx val="4"/>
          <c:order val="4"/>
          <c:tx>
            <c:strRef>
              <c:f>'Respuestas de formulario 1'!$G$252</c:f>
              <c:strCache>
                <c:ptCount val="1"/>
                <c:pt idx="0">
                  <c:v>Desconozco en qué consiste este enfoque pedagògico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1'!$G$253:$G$254</c:f>
              <c:numCache>
                <c:formatCode>General</c:formatCode>
                <c:ptCount val="2"/>
                <c:pt idx="0">
                  <c:v>19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24-4157-B13B-46CD44E379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776831"/>
        <c:axId val="73777247"/>
      </c:barChart>
      <c:catAx>
        <c:axId val="737768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7247"/>
        <c:crosses val="autoZero"/>
        <c:auto val="1"/>
        <c:lblAlgn val="ctr"/>
        <c:lblOffset val="100"/>
        <c:noMultiLvlLbl val="0"/>
      </c:catAx>
      <c:valAx>
        <c:axId val="73777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6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 Los siguientes son los cuatro principios pedagógicos de nuestro modelo educativo. </a:t>
            </a:r>
          </a:p>
        </c:rich>
      </c:tx>
      <c:layout>
        <c:manualLayout>
          <c:xMode val="edge"/>
          <c:yMode val="edge"/>
          <c:x val="0.1121755506198576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1'!$C$257</c:f>
              <c:strCache>
                <c:ptCount val="1"/>
                <c:pt idx="0">
                  <c:v>Totalmente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1'!$C$258:$C$261</c:f>
              <c:numCache>
                <c:formatCode>General</c:formatCode>
                <c:ptCount val="4"/>
                <c:pt idx="0">
                  <c:v>49</c:v>
                </c:pt>
                <c:pt idx="1">
                  <c:v>43</c:v>
                </c:pt>
                <c:pt idx="2">
                  <c:v>39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D5-4EB5-8E4E-F84BA0522AF4}"/>
            </c:ext>
          </c:extLst>
        </c:ser>
        <c:ser>
          <c:idx val="1"/>
          <c:order val="1"/>
          <c:tx>
            <c:strRef>
              <c:f>'Respuestas de formulario 1'!$D$257</c:f>
              <c:strCache>
                <c:ptCount val="1"/>
                <c:pt idx="0">
                  <c:v>En buena medida, en su mayor parte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1'!$D$258:$D$261</c:f>
              <c:numCache>
                <c:formatCode>General</c:formatCode>
                <c:ptCount val="4"/>
                <c:pt idx="0">
                  <c:v>62</c:v>
                </c:pt>
                <c:pt idx="1">
                  <c:v>59</c:v>
                </c:pt>
                <c:pt idx="2">
                  <c:v>61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D5-4EB5-8E4E-F84BA0522AF4}"/>
            </c:ext>
          </c:extLst>
        </c:ser>
        <c:ser>
          <c:idx val="2"/>
          <c:order val="2"/>
          <c:tx>
            <c:strRef>
              <c:f>'Respuestas de formulario 1'!$E$257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1'!$E$258:$E$261</c:f>
              <c:numCache>
                <c:formatCode>General</c:formatCode>
                <c:ptCount val="4"/>
                <c:pt idx="0">
                  <c:v>13</c:v>
                </c:pt>
                <c:pt idx="1">
                  <c:v>22</c:v>
                </c:pt>
                <c:pt idx="2">
                  <c:v>20</c:v>
                </c:pt>
                <c:pt idx="3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D5-4EB5-8E4E-F84BA0522AF4}"/>
            </c:ext>
          </c:extLst>
        </c:ser>
        <c:ser>
          <c:idx val="3"/>
          <c:order val="3"/>
          <c:tx>
            <c:strRef>
              <c:f>'Respuestas de formulario 1'!$F$257</c:f>
              <c:strCache>
                <c:ptCount val="1"/>
                <c:pt idx="0">
                  <c:v>En poca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1'!$F$258:$F$261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1D5-4EB5-8E4E-F84BA0522AF4}"/>
            </c:ext>
          </c:extLst>
        </c:ser>
        <c:ser>
          <c:idx val="4"/>
          <c:order val="4"/>
          <c:tx>
            <c:strRef>
              <c:f>'Respuestas de formulario 1'!$G$257</c:f>
              <c:strCache>
                <c:ptCount val="1"/>
                <c:pt idx="0">
                  <c:v>No comprendo bien alguno o varios de estos principios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1'!$G$258:$G$261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1D5-4EB5-8E4E-F84BA0522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21499151"/>
        <c:axId val="1621498735"/>
      </c:barChart>
      <c:catAx>
        <c:axId val="16214991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8735"/>
        <c:crosses val="autoZero"/>
        <c:auto val="1"/>
        <c:lblAlgn val="ctr"/>
        <c:lblOffset val="100"/>
        <c:noMultiLvlLbl val="0"/>
      </c:catAx>
      <c:valAx>
        <c:axId val="16214987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9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3.3. Los siguientes son algunos de los rasgos del perfil que queremos desarrollar en nuestras facilitadoras(es). ¿En qué medida crees que tú ya los tienes desarrollados?</a:t>
            </a:r>
          </a:p>
        </c:rich>
      </c:tx>
      <c:layout>
        <c:manualLayout>
          <c:xMode val="edge"/>
          <c:yMode val="edge"/>
          <c:x val="0.1352073971278779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1'!$C$264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1'!$C$265:$C$267</c:f>
              <c:numCache>
                <c:formatCode>General</c:formatCode>
                <c:ptCount val="3"/>
                <c:pt idx="0">
                  <c:v>19</c:v>
                </c:pt>
                <c:pt idx="1">
                  <c:v>39</c:v>
                </c:pt>
                <c:pt idx="2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A6-400F-AD70-1E1594E2FD2D}"/>
            </c:ext>
          </c:extLst>
        </c:ser>
        <c:ser>
          <c:idx val="1"/>
          <c:order val="1"/>
          <c:tx>
            <c:strRef>
              <c:f>'Respuestas de formulario 1'!$D$264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1'!$D$265:$D$267</c:f>
              <c:numCache>
                <c:formatCode>General</c:formatCode>
                <c:ptCount val="3"/>
                <c:pt idx="0">
                  <c:v>75</c:v>
                </c:pt>
                <c:pt idx="1">
                  <c:v>69</c:v>
                </c:pt>
                <c:pt idx="2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A6-400F-AD70-1E1594E2FD2D}"/>
            </c:ext>
          </c:extLst>
        </c:ser>
        <c:ser>
          <c:idx val="2"/>
          <c:order val="2"/>
          <c:tx>
            <c:strRef>
              <c:f>'Respuestas de formulario 1'!$E$264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1'!$E$265:$E$267</c:f>
              <c:numCache>
                <c:formatCode>General</c:formatCode>
                <c:ptCount val="3"/>
                <c:pt idx="0">
                  <c:v>28</c:v>
                </c:pt>
                <c:pt idx="1">
                  <c:v>15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A6-400F-AD70-1E1594E2FD2D}"/>
            </c:ext>
          </c:extLst>
        </c:ser>
        <c:ser>
          <c:idx val="3"/>
          <c:order val="3"/>
          <c:tx>
            <c:strRef>
              <c:f>'Respuestas de formulario 1'!$F$264</c:f>
              <c:strCache>
                <c:ptCount val="1"/>
                <c:pt idx="0">
                  <c:v>Aún por desarrollar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1'!$F$265:$F$267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5A6-400F-AD70-1E1594E2FD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62703"/>
        <c:axId val="312337743"/>
      </c:barChart>
      <c:catAx>
        <c:axId val="3123627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37743"/>
        <c:crosses val="autoZero"/>
        <c:auto val="1"/>
        <c:lblAlgn val="ctr"/>
        <c:lblOffset val="100"/>
        <c:noMultiLvlLbl val="0"/>
      </c:catAx>
      <c:valAx>
        <c:axId val="3123377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62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3.4. ¿En qué medida las niñas, niños y adolescentes, jóvenes y adultos que participan en nuestros programas/proyectos formativos están cumpliendo con el rol que les toca para lograr nuestra misión educadora?</a:t>
            </a:r>
          </a:p>
        </c:rich>
      </c:tx>
      <c:layout>
        <c:manualLayout>
          <c:xMode val="edge"/>
          <c:yMode val="edge"/>
          <c:x val="0.114343182414319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1'!$C$271:$C$274</c:f>
              <c:numCache>
                <c:formatCode>General</c:formatCode>
                <c:ptCount val="4"/>
                <c:pt idx="0">
                  <c:v>18</c:v>
                </c:pt>
                <c:pt idx="1">
                  <c:v>31</c:v>
                </c:pt>
                <c:pt idx="2">
                  <c:v>17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6C-42B5-8501-27B6EF8D5BEE}"/>
            </c:ext>
          </c:extLst>
        </c:ser>
        <c:ser>
          <c:idx val="1"/>
          <c:order val="1"/>
          <c:tx>
            <c:strRef>
              <c:f>'Respuestas de formulario 1'!$D$270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1'!$D$271:$D$274</c:f>
              <c:numCache>
                <c:formatCode>General</c:formatCode>
                <c:ptCount val="4"/>
                <c:pt idx="0">
                  <c:v>63</c:v>
                </c:pt>
                <c:pt idx="1">
                  <c:v>61</c:v>
                </c:pt>
                <c:pt idx="2">
                  <c:v>65</c:v>
                </c:pt>
                <c:pt idx="3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6C-42B5-8501-27B6EF8D5BEE}"/>
            </c:ext>
          </c:extLst>
        </c:ser>
        <c:ser>
          <c:idx val="2"/>
          <c:order val="2"/>
          <c:tx>
            <c:strRef>
              <c:f>'Respuestas de formulario 1'!$E$270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1'!$E$271:$E$274</c:f>
              <c:numCache>
                <c:formatCode>General</c:formatCode>
                <c:ptCount val="4"/>
                <c:pt idx="0">
                  <c:v>39</c:v>
                </c:pt>
                <c:pt idx="1">
                  <c:v>30</c:v>
                </c:pt>
                <c:pt idx="2">
                  <c:v>36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6C-42B5-8501-27B6EF8D5BEE}"/>
            </c:ext>
          </c:extLst>
        </c:ser>
        <c:ser>
          <c:idx val="3"/>
          <c:order val="3"/>
          <c:tx>
            <c:strRef>
              <c:f>'Respuestas de formulario 1'!$F$270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1'!$F$271:$F$274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6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56C-42B5-8501-27B6EF8D5B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118223"/>
        <c:axId val="206120303"/>
      </c:barChart>
      <c:catAx>
        <c:axId val="2061182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20303"/>
        <c:crosses val="autoZero"/>
        <c:auto val="1"/>
        <c:lblAlgn val="ctr"/>
        <c:lblOffset val="100"/>
        <c:noMultiLvlLbl val="0"/>
      </c:catAx>
      <c:valAx>
        <c:axId val="206120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1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3.5. ¿En qué medida las familias están cumpliendo con el rol que les toca para lograr nuestra misión educadora</a:t>
            </a:r>
            <a:r>
              <a:rPr lang="es-MX" sz="1100" dirty="0"/>
              <a:t>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1'!$C$277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1'!$C$278:$C$281</c:f>
              <c:numCache>
                <c:formatCode>General</c:formatCode>
                <c:ptCount val="4"/>
                <c:pt idx="0">
                  <c:v>14</c:v>
                </c:pt>
                <c:pt idx="1">
                  <c:v>9</c:v>
                </c:pt>
                <c:pt idx="2">
                  <c:v>19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CC-4498-B33A-DE0626FF540B}"/>
            </c:ext>
          </c:extLst>
        </c:ser>
        <c:ser>
          <c:idx val="1"/>
          <c:order val="1"/>
          <c:tx>
            <c:strRef>
              <c:f>'Respuestas de formulario 1'!$D$277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1'!$D$278:$D$281</c:f>
              <c:numCache>
                <c:formatCode>General</c:formatCode>
                <c:ptCount val="4"/>
                <c:pt idx="0">
                  <c:v>62</c:v>
                </c:pt>
                <c:pt idx="1">
                  <c:v>55</c:v>
                </c:pt>
                <c:pt idx="2">
                  <c:v>65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CC-4498-B33A-DE0626FF540B}"/>
            </c:ext>
          </c:extLst>
        </c:ser>
        <c:ser>
          <c:idx val="2"/>
          <c:order val="2"/>
          <c:tx>
            <c:strRef>
              <c:f>'Respuestas de formulario 1'!$E$277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1'!$E$278:$E$281</c:f>
              <c:numCache>
                <c:formatCode>General</c:formatCode>
                <c:ptCount val="4"/>
                <c:pt idx="0">
                  <c:v>45</c:v>
                </c:pt>
                <c:pt idx="1">
                  <c:v>54</c:v>
                </c:pt>
                <c:pt idx="2">
                  <c:v>37</c:v>
                </c:pt>
                <c:pt idx="3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CC-4498-B33A-DE0626FF540B}"/>
            </c:ext>
          </c:extLst>
        </c:ser>
        <c:ser>
          <c:idx val="3"/>
          <c:order val="3"/>
          <c:tx>
            <c:strRef>
              <c:f>'Respuestas de formulario 1'!$F$277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1'!$F$278:$F$281</c:f>
              <c:numCache>
                <c:formatCode>General</c:formatCode>
                <c:ptCount val="4"/>
                <c:pt idx="0">
                  <c:v>3</c:v>
                </c:pt>
                <c:pt idx="1">
                  <c:v>6</c:v>
                </c:pt>
                <c:pt idx="2">
                  <c:v>3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CC-4498-B33A-DE0626FF54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603087"/>
        <c:axId val="212605583"/>
      </c:barChart>
      <c:catAx>
        <c:axId val="212603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5583"/>
        <c:crosses val="autoZero"/>
        <c:auto val="1"/>
        <c:lblAlgn val="ctr"/>
        <c:lblOffset val="100"/>
        <c:noMultiLvlLbl val="0"/>
      </c:catAx>
      <c:valAx>
        <c:axId val="212605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05A-486A-A474-042F5E824C1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05A-486A-A474-042F5E824C1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05A-486A-A474-042F5E824C1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05A-486A-A474-042F5E824C1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1'!$B$284:$B$287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No la favorecen</c:v>
                </c:pt>
              </c:strCache>
            </c:strRef>
          </c:cat>
          <c:val>
            <c:numRef>
              <c:f>'Respuestas de formulario 1'!$C$284:$C$287</c:f>
              <c:numCache>
                <c:formatCode>General</c:formatCode>
                <c:ptCount val="4"/>
                <c:pt idx="0">
                  <c:v>29</c:v>
                </c:pt>
                <c:pt idx="1">
                  <c:v>68</c:v>
                </c:pt>
                <c:pt idx="2">
                  <c:v>26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05A-486A-A474-042F5E824C1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3.7. ¿En qué medida consideras que hemos logrado plenamente las siguientes aspiraciones?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1'!$C$291:$C$293</c:f>
              <c:numCache>
                <c:formatCode>General</c:formatCode>
                <c:ptCount val="3"/>
                <c:pt idx="0">
                  <c:v>75</c:v>
                </c:pt>
                <c:pt idx="1">
                  <c:v>65</c:v>
                </c:pt>
                <c:pt idx="2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1D-473A-B11E-63D6F6E96F60}"/>
            </c:ext>
          </c:extLst>
        </c:ser>
        <c:ser>
          <c:idx val="1"/>
          <c:order val="1"/>
          <c:tx>
            <c:strRef>
              <c:f>'Respuestas de formulario 1'!$D$290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1'!$D$291:$D$293</c:f>
              <c:numCache>
                <c:formatCode>General</c:formatCode>
                <c:ptCount val="3"/>
                <c:pt idx="0">
                  <c:v>49</c:v>
                </c:pt>
                <c:pt idx="1">
                  <c:v>59</c:v>
                </c:pt>
                <c:pt idx="2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1D-473A-B11E-63D6F6E96F60}"/>
            </c:ext>
          </c:extLst>
        </c:ser>
        <c:ser>
          <c:idx val="2"/>
          <c:order val="2"/>
          <c:tx>
            <c:strRef>
              <c:f>'Respuestas de formulario 1'!$E$290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1'!$E$291:$E$293</c:f>
              <c:numCache>
                <c:formatCode>General</c:formatCode>
                <c:ptCount val="3"/>
                <c:pt idx="0">
                  <c:v>18</c:v>
                </c:pt>
                <c:pt idx="1">
                  <c:v>13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1D-473A-B11E-63D6F6E96F60}"/>
            </c:ext>
          </c:extLst>
        </c:ser>
        <c:ser>
          <c:idx val="3"/>
          <c:order val="3"/>
          <c:tx>
            <c:strRef>
              <c:f>'Respuestas de formulario 1'!$F$290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1'!$F$291:$F$293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61D-473A-B11E-63D6F6E96F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6058559"/>
        <c:axId val="1976057311"/>
      </c:barChart>
      <c:catAx>
        <c:axId val="1976058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7311"/>
        <c:crosses val="autoZero"/>
        <c:auto val="1"/>
        <c:lblAlgn val="ctr"/>
        <c:lblOffset val="100"/>
        <c:noMultiLvlLbl val="0"/>
      </c:catAx>
      <c:valAx>
        <c:axId val="19760573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8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3.8. Indica en qué medida contamos con programas/proyectos formativos adecuados y  suficientes para fomentar el perfil que deseamos en nuestros sujetos de aprendizaje.</a:t>
            </a:r>
          </a:p>
        </c:rich>
      </c:tx>
      <c:layout>
        <c:manualLayout>
          <c:xMode val="edge"/>
          <c:yMode val="edge"/>
          <c:x val="0.1065523656119956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1'!$C$297:$C$303</c:f>
              <c:numCache>
                <c:formatCode>General</c:formatCode>
                <c:ptCount val="7"/>
                <c:pt idx="0">
                  <c:v>43</c:v>
                </c:pt>
                <c:pt idx="1">
                  <c:v>60</c:v>
                </c:pt>
                <c:pt idx="2">
                  <c:v>63</c:v>
                </c:pt>
                <c:pt idx="3">
                  <c:v>77</c:v>
                </c:pt>
                <c:pt idx="4">
                  <c:v>37</c:v>
                </c:pt>
                <c:pt idx="5">
                  <c:v>23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D2-4C3A-BEEE-7805D840BDCA}"/>
            </c:ext>
          </c:extLst>
        </c:ser>
        <c:ser>
          <c:idx val="1"/>
          <c:order val="1"/>
          <c:tx>
            <c:strRef>
              <c:f>'Respuestas de formulario 1'!$D$296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1'!$D$297:$D$303</c:f>
              <c:numCache>
                <c:formatCode>General</c:formatCode>
                <c:ptCount val="7"/>
                <c:pt idx="0">
                  <c:v>57</c:v>
                </c:pt>
                <c:pt idx="1">
                  <c:v>57</c:v>
                </c:pt>
                <c:pt idx="2">
                  <c:v>52</c:v>
                </c:pt>
                <c:pt idx="3">
                  <c:v>36</c:v>
                </c:pt>
                <c:pt idx="4">
                  <c:v>60</c:v>
                </c:pt>
                <c:pt idx="5">
                  <c:v>67</c:v>
                </c:pt>
                <c:pt idx="6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D2-4C3A-BEEE-7805D840BDCA}"/>
            </c:ext>
          </c:extLst>
        </c:ser>
        <c:ser>
          <c:idx val="2"/>
          <c:order val="2"/>
          <c:tx>
            <c:strRef>
              <c:f>'Respuestas de formulario 1'!$E$296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1'!$E$297:$E$303</c:f>
              <c:numCache>
                <c:formatCode>General</c:formatCode>
                <c:ptCount val="7"/>
                <c:pt idx="0">
                  <c:v>21</c:v>
                </c:pt>
                <c:pt idx="1">
                  <c:v>7</c:v>
                </c:pt>
                <c:pt idx="2">
                  <c:v>9</c:v>
                </c:pt>
                <c:pt idx="3">
                  <c:v>9</c:v>
                </c:pt>
                <c:pt idx="4">
                  <c:v>26</c:v>
                </c:pt>
                <c:pt idx="5">
                  <c:v>33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D2-4C3A-BEEE-7805D840BDCA}"/>
            </c:ext>
          </c:extLst>
        </c:ser>
        <c:ser>
          <c:idx val="3"/>
          <c:order val="3"/>
          <c:tx>
            <c:strRef>
              <c:f>'Respuestas de formulario 1'!$F$296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1'!$F$297:$F$303</c:f>
              <c:numCache>
                <c:formatCode>General</c:formatCode>
                <c:ptCount val="7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D2-4C3A-BEEE-7805D840BD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827007"/>
        <c:axId val="429816607"/>
      </c:barChart>
      <c:catAx>
        <c:axId val="429827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16607"/>
        <c:crosses val="autoZero"/>
        <c:auto val="1"/>
        <c:lblAlgn val="ctr"/>
        <c:lblOffset val="100"/>
        <c:noMultiLvlLbl val="0"/>
      </c:catAx>
      <c:valAx>
        <c:axId val="429816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3.9. Indica en qué medida contamos con metodologías de enseñanza-aprendizaje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24192589464062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1'!$C$306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1'!$C$307:$C$313</c:f>
              <c:numCache>
                <c:formatCode>General</c:formatCode>
                <c:ptCount val="7"/>
                <c:pt idx="0">
                  <c:v>40</c:v>
                </c:pt>
                <c:pt idx="1">
                  <c:v>57</c:v>
                </c:pt>
                <c:pt idx="2">
                  <c:v>53</c:v>
                </c:pt>
                <c:pt idx="3">
                  <c:v>60</c:v>
                </c:pt>
                <c:pt idx="4">
                  <c:v>35</c:v>
                </c:pt>
                <c:pt idx="5">
                  <c:v>28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AC-4D0E-B2C0-E42390DC1B72}"/>
            </c:ext>
          </c:extLst>
        </c:ser>
        <c:ser>
          <c:idx val="1"/>
          <c:order val="1"/>
          <c:tx>
            <c:strRef>
              <c:f>'Respuestas de formulario 1'!$D$306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1'!$D$307:$D$313</c:f>
              <c:numCache>
                <c:formatCode>General</c:formatCode>
                <c:ptCount val="7"/>
                <c:pt idx="0">
                  <c:v>57</c:v>
                </c:pt>
                <c:pt idx="1">
                  <c:v>56</c:v>
                </c:pt>
                <c:pt idx="2">
                  <c:v>56</c:v>
                </c:pt>
                <c:pt idx="3">
                  <c:v>48</c:v>
                </c:pt>
                <c:pt idx="4">
                  <c:v>63</c:v>
                </c:pt>
                <c:pt idx="5">
                  <c:v>68</c:v>
                </c:pt>
                <c:pt idx="6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AC-4D0E-B2C0-E42390DC1B72}"/>
            </c:ext>
          </c:extLst>
        </c:ser>
        <c:ser>
          <c:idx val="2"/>
          <c:order val="2"/>
          <c:tx>
            <c:strRef>
              <c:f>'Respuestas de formulario 1'!$E$306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1'!$E$307:$E$313</c:f>
              <c:numCache>
                <c:formatCode>General</c:formatCode>
                <c:ptCount val="7"/>
                <c:pt idx="0">
                  <c:v>25</c:v>
                </c:pt>
                <c:pt idx="1">
                  <c:v>11</c:v>
                </c:pt>
                <c:pt idx="2">
                  <c:v>14</c:v>
                </c:pt>
                <c:pt idx="3">
                  <c:v>16</c:v>
                </c:pt>
                <c:pt idx="4">
                  <c:v>22</c:v>
                </c:pt>
                <c:pt idx="5">
                  <c:v>23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AC-4D0E-B2C0-E42390DC1B72}"/>
            </c:ext>
          </c:extLst>
        </c:ser>
        <c:ser>
          <c:idx val="3"/>
          <c:order val="3"/>
          <c:tx>
            <c:strRef>
              <c:f>'Respuestas de formulario 1'!$F$306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1'!$F$307:$F$313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5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AC-4D0E-B2C0-E42390DC1B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4733983"/>
        <c:axId val="454735647"/>
      </c:barChart>
      <c:catAx>
        <c:axId val="4547339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5647"/>
        <c:crosses val="autoZero"/>
        <c:auto val="1"/>
        <c:lblAlgn val="ctr"/>
        <c:lblOffset val="100"/>
        <c:noMultiLvlLbl val="0"/>
      </c:catAx>
      <c:valAx>
        <c:axId val="454735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3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70C-48DA-A45E-5D7C7099AC5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70C-48DA-A45E-5D7C7099AC5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70C-48DA-A45E-5D7C7099AC5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70C-48DA-A45E-5D7C7099AC5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1'!$B$165:$B$168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1'!$C$165:$C$168</c:f>
              <c:numCache>
                <c:formatCode>General</c:formatCode>
                <c:ptCount val="4"/>
                <c:pt idx="0">
                  <c:v>3</c:v>
                </c:pt>
                <c:pt idx="1">
                  <c:v>30</c:v>
                </c:pt>
                <c:pt idx="2">
                  <c:v>48</c:v>
                </c:pt>
                <c:pt idx="3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70C-48DA-A45E-5D7C7099AC5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3.10. Indica en qué medida contamos con metodologías de evaluación adecuadas y  suficientes para fomentar el perfil que deseamos en nuestros sujetos de aprendizaje</a:t>
            </a:r>
            <a:r>
              <a:rPr lang="es-MX" sz="1050" dirty="0"/>
              <a:t>. </a:t>
            </a:r>
          </a:p>
        </c:rich>
      </c:tx>
      <c:layout>
        <c:manualLayout>
          <c:xMode val="edge"/>
          <c:yMode val="edge"/>
          <c:x val="0.1102112306384237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1'!$C$316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1'!$C$317:$C$323</c:f>
              <c:numCache>
                <c:formatCode>General</c:formatCode>
                <c:ptCount val="7"/>
                <c:pt idx="0">
                  <c:v>27</c:v>
                </c:pt>
                <c:pt idx="1">
                  <c:v>44</c:v>
                </c:pt>
                <c:pt idx="2">
                  <c:v>33</c:v>
                </c:pt>
                <c:pt idx="3">
                  <c:v>39</c:v>
                </c:pt>
                <c:pt idx="4">
                  <c:v>26</c:v>
                </c:pt>
                <c:pt idx="5">
                  <c:v>21</c:v>
                </c:pt>
                <c:pt idx="6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65-4B07-897F-7D17E59DFDC8}"/>
            </c:ext>
          </c:extLst>
        </c:ser>
        <c:ser>
          <c:idx val="1"/>
          <c:order val="1"/>
          <c:tx>
            <c:strRef>
              <c:f>'Respuestas de formulario 1'!$D$316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1'!$D$317:$D$323</c:f>
              <c:numCache>
                <c:formatCode>General</c:formatCode>
                <c:ptCount val="7"/>
                <c:pt idx="0">
                  <c:v>48</c:v>
                </c:pt>
                <c:pt idx="1">
                  <c:v>62</c:v>
                </c:pt>
                <c:pt idx="2">
                  <c:v>65</c:v>
                </c:pt>
                <c:pt idx="3">
                  <c:v>53</c:v>
                </c:pt>
                <c:pt idx="4">
                  <c:v>52</c:v>
                </c:pt>
                <c:pt idx="5">
                  <c:v>58</c:v>
                </c:pt>
                <c:pt idx="6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65-4B07-897F-7D17E59DFDC8}"/>
            </c:ext>
          </c:extLst>
        </c:ser>
        <c:ser>
          <c:idx val="2"/>
          <c:order val="2"/>
          <c:tx>
            <c:strRef>
              <c:f>'Respuestas de formulario 1'!$E$316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1'!$E$317:$E$323</c:f>
              <c:numCache>
                <c:formatCode>General</c:formatCode>
                <c:ptCount val="7"/>
                <c:pt idx="0">
                  <c:v>38</c:v>
                </c:pt>
                <c:pt idx="1">
                  <c:v>17</c:v>
                </c:pt>
                <c:pt idx="2">
                  <c:v>23</c:v>
                </c:pt>
                <c:pt idx="3">
                  <c:v>25</c:v>
                </c:pt>
                <c:pt idx="4">
                  <c:v>36</c:v>
                </c:pt>
                <c:pt idx="5">
                  <c:v>32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65-4B07-897F-7D17E59DFDC8}"/>
            </c:ext>
          </c:extLst>
        </c:ser>
        <c:ser>
          <c:idx val="3"/>
          <c:order val="3"/>
          <c:tx>
            <c:strRef>
              <c:f>'Respuestas de formulario 1'!$F$316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1'!$F$317:$F$323</c:f>
              <c:numCache>
                <c:formatCode>General</c:formatCode>
                <c:ptCount val="7"/>
                <c:pt idx="0">
                  <c:v>11</c:v>
                </c:pt>
                <c:pt idx="1">
                  <c:v>1</c:v>
                </c:pt>
                <c:pt idx="2">
                  <c:v>3</c:v>
                </c:pt>
                <c:pt idx="3">
                  <c:v>7</c:v>
                </c:pt>
                <c:pt idx="4">
                  <c:v>10</c:v>
                </c:pt>
                <c:pt idx="5">
                  <c:v>13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65-4B07-897F-7D17E59DFD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31904079"/>
        <c:axId val="2031901583"/>
      </c:barChart>
      <c:catAx>
        <c:axId val="20319040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1583"/>
        <c:crosses val="autoZero"/>
        <c:auto val="1"/>
        <c:lblAlgn val="ctr"/>
        <c:lblOffset val="100"/>
        <c:noMultiLvlLbl val="0"/>
      </c:catAx>
      <c:valAx>
        <c:axId val="2031901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3.11. En qué medida la forma en que evaluamos el aprendizaje responde a las siguientes características</a:t>
            </a:r>
            <a:r>
              <a:rPr lang="es-MX" sz="1050" dirty="0"/>
              <a:t>.</a:t>
            </a:r>
          </a:p>
        </c:rich>
      </c:tx>
      <c:layout>
        <c:manualLayout>
          <c:xMode val="edge"/>
          <c:yMode val="edge"/>
          <c:x val="0.10813682101014016"/>
          <c:y val="7.4760985597031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1'!$C$326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1'!$C$327:$C$332</c:f>
              <c:numCache>
                <c:formatCode>General</c:formatCode>
                <c:ptCount val="6"/>
                <c:pt idx="0">
                  <c:v>61</c:v>
                </c:pt>
                <c:pt idx="1">
                  <c:v>62</c:v>
                </c:pt>
                <c:pt idx="2">
                  <c:v>58</c:v>
                </c:pt>
                <c:pt idx="3">
                  <c:v>57</c:v>
                </c:pt>
                <c:pt idx="4">
                  <c:v>58</c:v>
                </c:pt>
                <c:pt idx="5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45-453A-866B-5C683FA8FF4B}"/>
            </c:ext>
          </c:extLst>
        </c:ser>
        <c:ser>
          <c:idx val="1"/>
          <c:order val="1"/>
          <c:tx>
            <c:strRef>
              <c:f>'Respuestas de formulario 1'!$D$326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1'!$D$327:$D$332</c:f>
              <c:numCache>
                <c:formatCode>General</c:formatCode>
                <c:ptCount val="6"/>
                <c:pt idx="0">
                  <c:v>61</c:v>
                </c:pt>
                <c:pt idx="1">
                  <c:v>60</c:v>
                </c:pt>
                <c:pt idx="2">
                  <c:v>61</c:v>
                </c:pt>
                <c:pt idx="3">
                  <c:v>66</c:v>
                </c:pt>
                <c:pt idx="4">
                  <c:v>63</c:v>
                </c:pt>
                <c:pt idx="5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45-453A-866B-5C683FA8FF4B}"/>
            </c:ext>
          </c:extLst>
        </c:ser>
        <c:ser>
          <c:idx val="2"/>
          <c:order val="2"/>
          <c:tx>
            <c:strRef>
              <c:f>'Respuestas de formulario 1'!$E$326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1'!$E$327:$E$332</c:f>
              <c:numCache>
                <c:formatCode>General</c:formatCode>
                <c:ptCount val="6"/>
                <c:pt idx="0">
                  <c:v>34</c:v>
                </c:pt>
                <c:pt idx="1">
                  <c:v>34</c:v>
                </c:pt>
                <c:pt idx="2">
                  <c:v>33</c:v>
                </c:pt>
                <c:pt idx="3">
                  <c:v>14</c:v>
                </c:pt>
                <c:pt idx="4">
                  <c:v>14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45-453A-866B-5C683FA8FF4B}"/>
            </c:ext>
          </c:extLst>
        </c:ser>
        <c:ser>
          <c:idx val="3"/>
          <c:order val="3"/>
          <c:tx>
            <c:strRef>
              <c:f>'Respuestas de formulario 1'!$F$326</c:f>
              <c:strCache>
                <c:ptCount val="1"/>
                <c:pt idx="0">
                  <c:v>En escasa 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1'!$F$327:$F$332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5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945-453A-866B-5C683FA8F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1663"/>
        <c:axId val="429786655"/>
      </c:barChart>
      <c:catAx>
        <c:axId val="4297816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6655"/>
        <c:crosses val="autoZero"/>
        <c:auto val="1"/>
        <c:lblAlgn val="ctr"/>
        <c:lblOffset val="100"/>
        <c:noMultiLvlLbl val="0"/>
      </c:catAx>
      <c:valAx>
        <c:axId val="429786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1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3.12. ¿En qué medida consideramos que nuestros sujetos de aprendizaje han logrado desarrollar en la medida esperada (de acuerdo a su edad) las siguientes características, o, si es el caso, las bases suficientes que necesitarán más adelante para desarrolla</a:t>
            </a:r>
          </a:p>
        </c:rich>
      </c:tx>
      <c:layout>
        <c:manualLayout>
          <c:xMode val="edge"/>
          <c:yMode val="edge"/>
          <c:x val="0.1024143915587653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1'!$C$335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1'!$C$336:$C$349</c:f>
              <c:numCache>
                <c:formatCode>General</c:formatCode>
                <c:ptCount val="14"/>
                <c:pt idx="0">
                  <c:v>18</c:v>
                </c:pt>
                <c:pt idx="1">
                  <c:v>8</c:v>
                </c:pt>
                <c:pt idx="2">
                  <c:v>18</c:v>
                </c:pt>
                <c:pt idx="3">
                  <c:v>27</c:v>
                </c:pt>
                <c:pt idx="4">
                  <c:v>25</c:v>
                </c:pt>
                <c:pt idx="5">
                  <c:v>12</c:v>
                </c:pt>
                <c:pt idx="6">
                  <c:v>19</c:v>
                </c:pt>
                <c:pt idx="7">
                  <c:v>17</c:v>
                </c:pt>
                <c:pt idx="8">
                  <c:v>12</c:v>
                </c:pt>
                <c:pt idx="9">
                  <c:v>25</c:v>
                </c:pt>
                <c:pt idx="10">
                  <c:v>30</c:v>
                </c:pt>
                <c:pt idx="11">
                  <c:v>21</c:v>
                </c:pt>
                <c:pt idx="12">
                  <c:v>37</c:v>
                </c:pt>
                <c:pt idx="13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B6-4DFD-800C-80BA9B639601}"/>
            </c:ext>
          </c:extLst>
        </c:ser>
        <c:ser>
          <c:idx val="1"/>
          <c:order val="1"/>
          <c:tx>
            <c:strRef>
              <c:f>'Respuestas de formulario 1'!$D$335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1'!$D$336:$D$349</c:f>
              <c:numCache>
                <c:formatCode>General</c:formatCode>
                <c:ptCount val="14"/>
                <c:pt idx="0">
                  <c:v>83</c:v>
                </c:pt>
                <c:pt idx="1">
                  <c:v>59</c:v>
                </c:pt>
                <c:pt idx="2">
                  <c:v>64</c:v>
                </c:pt>
                <c:pt idx="3">
                  <c:v>80</c:v>
                </c:pt>
                <c:pt idx="4">
                  <c:v>67</c:v>
                </c:pt>
                <c:pt idx="5">
                  <c:v>71</c:v>
                </c:pt>
                <c:pt idx="6">
                  <c:v>76</c:v>
                </c:pt>
                <c:pt idx="7">
                  <c:v>60</c:v>
                </c:pt>
                <c:pt idx="8">
                  <c:v>56</c:v>
                </c:pt>
                <c:pt idx="9">
                  <c:v>74</c:v>
                </c:pt>
                <c:pt idx="10">
                  <c:v>67</c:v>
                </c:pt>
                <c:pt idx="11">
                  <c:v>54</c:v>
                </c:pt>
                <c:pt idx="12">
                  <c:v>71</c:v>
                </c:pt>
                <c:pt idx="1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B6-4DFD-800C-80BA9B639601}"/>
            </c:ext>
          </c:extLst>
        </c:ser>
        <c:ser>
          <c:idx val="2"/>
          <c:order val="2"/>
          <c:tx>
            <c:strRef>
              <c:f>'Respuestas de formulario 1'!$E$335</c:f>
              <c:strCache>
                <c:ptCount val="1"/>
                <c:pt idx="0">
                  <c:v>Por debajo de lo esperado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1'!$E$336:$E$349</c:f>
              <c:numCache>
                <c:formatCode>General</c:formatCode>
                <c:ptCount val="14"/>
                <c:pt idx="0">
                  <c:v>22</c:v>
                </c:pt>
                <c:pt idx="1">
                  <c:v>48</c:v>
                </c:pt>
                <c:pt idx="2">
                  <c:v>41</c:v>
                </c:pt>
                <c:pt idx="3">
                  <c:v>17</c:v>
                </c:pt>
                <c:pt idx="4">
                  <c:v>26</c:v>
                </c:pt>
                <c:pt idx="5">
                  <c:v>39</c:v>
                </c:pt>
                <c:pt idx="6">
                  <c:v>26</c:v>
                </c:pt>
                <c:pt idx="7">
                  <c:v>42</c:v>
                </c:pt>
                <c:pt idx="8">
                  <c:v>48</c:v>
                </c:pt>
                <c:pt idx="9">
                  <c:v>24</c:v>
                </c:pt>
                <c:pt idx="10">
                  <c:v>26</c:v>
                </c:pt>
                <c:pt idx="11">
                  <c:v>44</c:v>
                </c:pt>
                <c:pt idx="12">
                  <c:v>15</c:v>
                </c:pt>
                <c:pt idx="1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B6-4DFD-800C-80BA9B639601}"/>
            </c:ext>
          </c:extLst>
        </c:ser>
        <c:ser>
          <c:idx val="3"/>
          <c:order val="3"/>
          <c:tx>
            <c:strRef>
              <c:f>'Respuestas de formulario 1'!$F$335</c:f>
              <c:strCache>
                <c:ptCount val="1"/>
                <c:pt idx="0">
                  <c:v>En forma escasa o muy deficiente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1'!$F$336:$F$349</c:f>
              <c:numCache>
                <c:formatCode>General</c:formatCode>
                <c:ptCount val="14"/>
                <c:pt idx="0">
                  <c:v>1</c:v>
                </c:pt>
                <c:pt idx="1">
                  <c:v>9</c:v>
                </c:pt>
                <c:pt idx="2">
                  <c:v>1</c:v>
                </c:pt>
                <c:pt idx="3">
                  <c:v>0</c:v>
                </c:pt>
                <c:pt idx="4">
                  <c:v>6</c:v>
                </c:pt>
                <c:pt idx="5">
                  <c:v>2</c:v>
                </c:pt>
                <c:pt idx="6">
                  <c:v>3</c:v>
                </c:pt>
                <c:pt idx="7">
                  <c:v>5</c:v>
                </c:pt>
                <c:pt idx="8">
                  <c:v>8</c:v>
                </c:pt>
                <c:pt idx="9">
                  <c:v>1</c:v>
                </c:pt>
                <c:pt idx="10">
                  <c:v>1</c:v>
                </c:pt>
                <c:pt idx="11">
                  <c:v>5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B6-4DFD-800C-80BA9B6396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58543"/>
        <c:axId val="312358959"/>
      </c:barChart>
      <c:catAx>
        <c:axId val="312358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959"/>
        <c:crosses val="autoZero"/>
        <c:auto val="1"/>
        <c:lblAlgn val="ctr"/>
        <c:lblOffset val="100"/>
        <c:noMultiLvlLbl val="0"/>
      </c:catAx>
      <c:valAx>
        <c:axId val="312358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800" b="1" dirty="0"/>
              <a:t>4.1. ¿En qué medida nuestras comunidades educativas son poseedoras de las siguientes cualidades?</a:t>
            </a:r>
          </a:p>
        </c:rich>
      </c:tx>
      <c:layout>
        <c:manualLayout>
          <c:xMode val="edge"/>
          <c:yMode val="edge"/>
          <c:x val="0.110197598812888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1'!$C$353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1'!$C$354:$C$358</c:f>
              <c:numCache>
                <c:formatCode>General</c:formatCode>
                <c:ptCount val="5"/>
                <c:pt idx="0">
                  <c:v>65</c:v>
                </c:pt>
                <c:pt idx="1">
                  <c:v>60</c:v>
                </c:pt>
                <c:pt idx="2">
                  <c:v>73</c:v>
                </c:pt>
                <c:pt idx="3">
                  <c:v>39</c:v>
                </c:pt>
                <c:pt idx="4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0E-490A-ACCC-B3FEFBBE6243}"/>
            </c:ext>
          </c:extLst>
        </c:ser>
        <c:ser>
          <c:idx val="1"/>
          <c:order val="1"/>
          <c:tx>
            <c:strRef>
              <c:f>'Respuestas de formulario 1'!$D$353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1'!$D$354:$D$358</c:f>
              <c:numCache>
                <c:formatCode>General</c:formatCode>
                <c:ptCount val="5"/>
                <c:pt idx="0">
                  <c:v>55</c:v>
                </c:pt>
                <c:pt idx="1">
                  <c:v>56</c:v>
                </c:pt>
                <c:pt idx="2">
                  <c:v>46</c:v>
                </c:pt>
                <c:pt idx="3">
                  <c:v>47</c:v>
                </c:pt>
                <c:pt idx="4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0E-490A-ACCC-B3FEFBBE6243}"/>
            </c:ext>
          </c:extLst>
        </c:ser>
        <c:ser>
          <c:idx val="2"/>
          <c:order val="2"/>
          <c:tx>
            <c:strRef>
              <c:f>'Respuestas de formulario 1'!$E$353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1'!$E$354:$E$358</c:f>
              <c:numCache>
                <c:formatCode>General</c:formatCode>
                <c:ptCount val="5"/>
                <c:pt idx="0">
                  <c:v>4</c:v>
                </c:pt>
                <c:pt idx="1">
                  <c:v>8</c:v>
                </c:pt>
                <c:pt idx="2">
                  <c:v>5</c:v>
                </c:pt>
                <c:pt idx="3">
                  <c:v>35</c:v>
                </c:pt>
                <c:pt idx="4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0E-490A-ACCC-B3FEFBBE6243}"/>
            </c:ext>
          </c:extLst>
        </c:ser>
        <c:ser>
          <c:idx val="3"/>
          <c:order val="3"/>
          <c:tx>
            <c:strRef>
              <c:f>'Respuestas de formulario 1'!$F$353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1'!$F$354:$F$358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0E-490A-ACCC-B3FEFBBE62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5823"/>
        <c:axId val="429789151"/>
      </c:barChart>
      <c:catAx>
        <c:axId val="4297858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9151"/>
        <c:crosses val="autoZero"/>
        <c:auto val="1"/>
        <c:lblAlgn val="ctr"/>
        <c:lblOffset val="100"/>
        <c:noMultiLvlLbl val="0"/>
      </c:catAx>
      <c:valAx>
        <c:axId val="429789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5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4.2. ¿En qué medida en nuestras comunidades se fomenta y apoya en forma decidida el empoderamiento individual y colectivo, a favor de la construcción de un mundo más justo, pacífico y cuidadoso de la integridad de la creación, y del propio desarrollo inst</a:t>
            </a:r>
          </a:p>
        </c:rich>
      </c:tx>
      <c:layout>
        <c:manualLayout>
          <c:xMode val="edge"/>
          <c:yMode val="edge"/>
          <c:x val="0.101022800864730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2AC-4C11-B256-ED4C9B5C52F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2AC-4C11-B256-ED4C9B5C52F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2AC-4C11-B256-ED4C9B5C52F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2AC-4C11-B256-ED4C9B5C52F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1'!$B$361:$B$364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1'!$C$361:$C$364</c:f>
              <c:numCache>
                <c:formatCode>General</c:formatCode>
                <c:ptCount val="4"/>
                <c:pt idx="0">
                  <c:v>49</c:v>
                </c:pt>
                <c:pt idx="1">
                  <c:v>66</c:v>
                </c:pt>
                <c:pt idx="2">
                  <c:v>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2AC-4C11-B256-ED4C9B5C52F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0" dirty="0"/>
              <a:t>5.1. ¿En qué medida en la obra apostólica a la que perteneces, es la propia comunidad educativa la principal promotora del desarrollo institucional, apoyándose en metodologías específicas para impulsar el aprendizaje organizacional y la innovación?</a:t>
            </a:r>
          </a:p>
        </c:rich>
      </c:tx>
      <c:layout>
        <c:manualLayout>
          <c:xMode val="edge"/>
          <c:yMode val="edge"/>
          <c:x val="0.1097857589083794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DDA-455E-A7A5-958A4AD959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DDA-455E-A7A5-958A4AD959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DDA-455E-A7A5-958A4AD959F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DDA-455E-A7A5-958A4AD959F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9DDA-455E-A7A5-958A4AD959F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1'!$B$368:$B$372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cuáles pueden ser metodologías para impulsar el aprendizaje organizacional y la innovación</c:v>
                </c:pt>
              </c:strCache>
            </c:strRef>
          </c:cat>
          <c:val>
            <c:numRef>
              <c:f>'Respuestas de formulario 1'!$C$368:$C$372</c:f>
              <c:numCache>
                <c:formatCode>General</c:formatCode>
                <c:ptCount val="5"/>
                <c:pt idx="0">
                  <c:v>46</c:v>
                </c:pt>
                <c:pt idx="1">
                  <c:v>49</c:v>
                </c:pt>
                <c:pt idx="2">
                  <c:v>14</c:v>
                </c:pt>
                <c:pt idx="3">
                  <c:v>0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DDA-455E-A7A5-958A4AD959F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5.2. ¿En qué medida consideras que los programas de formación continua de tu institución están respondiendo en forma adecuada a las necesidades y al contexto?</a:t>
            </a:r>
          </a:p>
        </c:rich>
      </c:tx>
      <c:layout>
        <c:manualLayout>
          <c:xMode val="edge"/>
          <c:yMode val="edge"/>
          <c:x val="9.9031349623327866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6618357487922701E-3"/>
          <c:y val="0.12153227352138583"/>
          <c:w val="0.83915230704857546"/>
          <c:h val="0.8346880890429564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1C9-4040-9403-25CE88FD4FF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1C9-4040-9403-25CE88FD4FF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31C9-4040-9403-25CE88FD4FF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31C9-4040-9403-25CE88FD4FF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1'!$B$375:$B$378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1'!$C$375:$C$378</c:f>
              <c:numCache>
                <c:formatCode>General</c:formatCode>
                <c:ptCount val="4"/>
                <c:pt idx="0">
                  <c:v>40</c:v>
                </c:pt>
                <c:pt idx="1">
                  <c:v>66</c:v>
                </c:pt>
                <c:pt idx="2">
                  <c:v>17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1C9-4040-9403-25CE88FD4FF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5.3. ¿En qué medida consideras que en tu comunidad e institución están logrando sistematizar aquellas experiencias educativas que están resultando clave, sobre todo por el potencial que tienen para detonar el aprendizaje organizacional?</a:t>
            </a:r>
          </a:p>
        </c:rich>
      </c:tx>
      <c:layout>
        <c:manualLayout>
          <c:xMode val="edge"/>
          <c:yMode val="edge"/>
          <c:x val="0.100803722842074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F85-4F18-9D6D-E9BBBA06AB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F85-4F18-9D6D-E9BBBA06AB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F85-4F18-9D6D-E9BBBA06AB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F85-4F18-9D6D-E9BBBA06AB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6F85-4F18-9D6D-E9BBBA06AB2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1'!$B$381:$B$385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"sistematizar las experiencias educativas"</c:v>
                </c:pt>
              </c:strCache>
            </c:strRef>
          </c:cat>
          <c:val>
            <c:numRef>
              <c:f>'Respuestas de formulario 1'!$C$381:$C$385</c:f>
              <c:numCache>
                <c:formatCode>General</c:formatCode>
                <c:ptCount val="5"/>
                <c:pt idx="0">
                  <c:v>33</c:v>
                </c:pt>
                <c:pt idx="1">
                  <c:v>54</c:v>
                </c:pt>
                <c:pt idx="2">
                  <c:v>22</c:v>
                </c:pt>
                <c:pt idx="3">
                  <c:v>4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F85-4F18-9D6D-E9BBBA06AB2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5.4. ¿En qué medida consideras que en tu institución prevalece una cultura de planeación estratégica y ésta está sirviendo en forma poderosa para su evolución?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137-467C-9B98-5F99779FC4B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137-467C-9B98-5F99779FC4B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137-467C-9B98-5F99779FC4B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137-467C-9B98-5F99779FC4B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6137-467C-9B98-5F99779FC4B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1'!$B$388:$B$392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"cultura de planeación estratégica"</c:v>
                </c:pt>
              </c:strCache>
            </c:strRef>
          </c:cat>
          <c:val>
            <c:numRef>
              <c:f>'Respuestas de formulario 1'!$C$388:$C$392</c:f>
              <c:numCache>
                <c:formatCode>General</c:formatCode>
                <c:ptCount val="5"/>
                <c:pt idx="0">
                  <c:v>49</c:v>
                </c:pt>
                <c:pt idx="1">
                  <c:v>59</c:v>
                </c:pt>
                <c:pt idx="2">
                  <c:v>6</c:v>
                </c:pt>
                <c:pt idx="3">
                  <c:v>2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137-467C-9B98-5F99779FC4B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96B-4C71-B348-A440288978A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96B-4C71-B348-A440288978A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F96B-4C71-B348-A440288978A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F96B-4C71-B348-A440288978A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1'!$B$171:$B$174</c:f>
              <c:strCache>
                <c:ptCount val="4"/>
                <c:pt idx="0">
                  <c:v>Con mucha frecuencia</c:v>
                </c:pt>
                <c:pt idx="1">
                  <c:v>Con cierta frecuencia</c:v>
                </c:pt>
                <c:pt idx="2">
                  <c:v>Con poca frecuencia</c:v>
                </c:pt>
                <c:pt idx="3">
                  <c:v>Rara vez o nunca</c:v>
                </c:pt>
              </c:strCache>
            </c:strRef>
          </c:cat>
          <c:val>
            <c:numRef>
              <c:f>'Respuestas de formulario 1'!$C$171:$C$174</c:f>
              <c:numCache>
                <c:formatCode>General</c:formatCode>
                <c:ptCount val="4"/>
                <c:pt idx="0">
                  <c:v>3</c:v>
                </c:pt>
                <c:pt idx="1">
                  <c:v>17</c:v>
                </c:pt>
                <c:pt idx="2">
                  <c:v>31</c:v>
                </c:pt>
                <c:pt idx="3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96B-4C71-B348-A440288978A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34F-4861-A6E9-AE5EA2D58F6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34F-4861-A6E9-AE5EA2D58F6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34F-4861-A6E9-AE5EA2D58F6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34F-4861-A6E9-AE5EA2D58F6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1'!$B$177:$B$180</c:f>
              <c:strCache>
                <c:ptCount val="4"/>
                <c:pt idx="0">
                  <c:v>Lo conozco de cerca, pues participé activamente a lo largo de todo su desarrollo.</c:v>
                </c:pt>
                <c:pt idx="1">
                  <c:v>Lo conozco parcialmente, pues participé en algunos aspectos o etapas en su desarrollo.</c:v>
                </c:pt>
                <c:pt idx="2">
                  <c:v>Tengo una noción al menos vaga, por comentarios o referencias de terceros.</c:v>
                </c:pt>
                <c:pt idx="3">
                  <c:v>Lo desconozco por completo.</c:v>
                </c:pt>
              </c:strCache>
            </c:strRef>
          </c:cat>
          <c:val>
            <c:numRef>
              <c:f>'Respuestas de formulario 1'!$C$177:$C$180</c:f>
              <c:numCache>
                <c:formatCode>General</c:formatCode>
                <c:ptCount val="4"/>
                <c:pt idx="0">
                  <c:v>3</c:v>
                </c:pt>
                <c:pt idx="1">
                  <c:v>21</c:v>
                </c:pt>
                <c:pt idx="2">
                  <c:v>68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34F-4861-A6E9-AE5EA2D58F6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2.1. ¿Qué tan convencida(o) te sientes de las siguientes afirmaciones?</a:t>
            </a:r>
          </a:p>
        </c:rich>
      </c:tx>
      <c:layout>
        <c:manualLayout>
          <c:xMode val="edge"/>
          <c:yMode val="edge"/>
          <c:x val="0.1319672813710102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1'!$C$184</c:f>
              <c:strCache>
                <c:ptCount val="1"/>
                <c:pt idx="0">
                  <c:v>Completamente convencido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1'!$C$185:$C$191</c:f>
              <c:numCache>
                <c:formatCode>General</c:formatCode>
                <c:ptCount val="7"/>
                <c:pt idx="0">
                  <c:v>109</c:v>
                </c:pt>
                <c:pt idx="1">
                  <c:v>116</c:v>
                </c:pt>
                <c:pt idx="2">
                  <c:v>109</c:v>
                </c:pt>
                <c:pt idx="3">
                  <c:v>114</c:v>
                </c:pt>
                <c:pt idx="4">
                  <c:v>108</c:v>
                </c:pt>
                <c:pt idx="5">
                  <c:v>112</c:v>
                </c:pt>
                <c:pt idx="6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40-45ED-BC5D-85A560E27124}"/>
            </c:ext>
          </c:extLst>
        </c:ser>
        <c:ser>
          <c:idx val="1"/>
          <c:order val="1"/>
          <c:tx>
            <c:strRef>
              <c:f>'Respuestas de formulario 1'!$D$184</c:f>
              <c:strCache>
                <c:ptCount val="1"/>
                <c:pt idx="0">
                  <c:v>Relativamente convencido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1'!$D$185:$D$191</c:f>
              <c:numCache>
                <c:formatCode>General</c:formatCode>
                <c:ptCount val="7"/>
                <c:pt idx="0">
                  <c:v>13</c:v>
                </c:pt>
                <c:pt idx="1">
                  <c:v>8</c:v>
                </c:pt>
                <c:pt idx="2">
                  <c:v>11</c:v>
                </c:pt>
                <c:pt idx="3">
                  <c:v>9</c:v>
                </c:pt>
                <c:pt idx="4">
                  <c:v>14</c:v>
                </c:pt>
                <c:pt idx="5">
                  <c:v>10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40-45ED-BC5D-85A560E27124}"/>
            </c:ext>
          </c:extLst>
        </c:ser>
        <c:ser>
          <c:idx val="2"/>
          <c:order val="2"/>
          <c:tx>
            <c:strRef>
              <c:f>'Respuestas de formulario 1'!$E$184</c:f>
              <c:strCache>
                <c:ptCount val="1"/>
                <c:pt idx="0">
                  <c:v>Con fuertes dudas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1'!$E$185:$E$191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40-45ED-BC5D-85A560E27124}"/>
            </c:ext>
          </c:extLst>
        </c:ser>
        <c:ser>
          <c:idx val="3"/>
          <c:order val="3"/>
          <c:tx>
            <c:strRef>
              <c:f>'Respuestas de formulario 1'!$F$184</c:f>
              <c:strCache>
                <c:ptCount val="1"/>
                <c:pt idx="0">
                  <c:v>En desacuerdo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1'!$F$185:$F$191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40-45ED-BC5D-85A560E27124}"/>
            </c:ext>
          </c:extLst>
        </c:ser>
        <c:ser>
          <c:idx val="4"/>
          <c:order val="4"/>
          <c:tx>
            <c:strRef>
              <c:f>'Respuestas de formulario 1'!$G$184</c:f>
              <c:strCache>
                <c:ptCount val="1"/>
                <c:pt idx="0">
                  <c:v>No estoy segura(o) de comprender bien la afirmación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1'!$G$185:$G$191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40-45ED-BC5D-85A560E2712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3924911"/>
        <c:axId val="213923247"/>
      </c:barChart>
      <c:catAx>
        <c:axId val="213924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3247"/>
        <c:crosses val="autoZero"/>
        <c:auto val="1"/>
        <c:lblAlgn val="ctr"/>
        <c:lblOffset val="100"/>
        <c:noMultiLvlLbl val="0"/>
      </c:catAx>
      <c:valAx>
        <c:axId val="213923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19F-4B03-B268-DCC612F08B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19F-4B03-B268-DCC612F08B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319F-4B03-B268-DCC612F08B8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319F-4B03-B268-DCC612F08B8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319F-4B03-B268-DCC612F08B8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1'!$B$194:$B$198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deascuerdo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1'!$C$194:$C$198</c:f>
              <c:numCache>
                <c:formatCode>General</c:formatCode>
                <c:ptCount val="5"/>
                <c:pt idx="0">
                  <c:v>68</c:v>
                </c:pt>
                <c:pt idx="1">
                  <c:v>53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19F-4B03-B268-DCC612F08B8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2DE-4F77-88E3-304DA0C3F58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2DE-4F77-88E3-304DA0C3F5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2DE-4F77-88E3-304DA0C3F58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2DE-4F77-88E3-304DA0C3F58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72DE-4F77-88E3-304DA0C3F58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1'!$B$201:$B$205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desacuerdo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1'!$C$201:$C$205</c:f>
              <c:numCache>
                <c:formatCode>General</c:formatCode>
                <c:ptCount val="5"/>
                <c:pt idx="0">
                  <c:v>68</c:v>
                </c:pt>
                <c:pt idx="1">
                  <c:v>51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2DE-4F77-88E3-304DA0C3F58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2.4. ¿Qué tanto consideras que como equipos de trabajo hemos logrado hacer parte de nuestra forma habitual de pensar, sentir y actuar los siguientes valores y cualidades?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1'!$C$208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1'!$C$209:$C$224</c:f>
              <c:numCache>
                <c:formatCode>General</c:formatCode>
                <c:ptCount val="16"/>
                <c:pt idx="0">
                  <c:v>67</c:v>
                </c:pt>
                <c:pt idx="1">
                  <c:v>78</c:v>
                </c:pt>
                <c:pt idx="2">
                  <c:v>62</c:v>
                </c:pt>
                <c:pt idx="3">
                  <c:v>59</c:v>
                </c:pt>
                <c:pt idx="4">
                  <c:v>74</c:v>
                </c:pt>
                <c:pt idx="5">
                  <c:v>63</c:v>
                </c:pt>
                <c:pt idx="6">
                  <c:v>79</c:v>
                </c:pt>
                <c:pt idx="7">
                  <c:v>58</c:v>
                </c:pt>
                <c:pt idx="8">
                  <c:v>62</c:v>
                </c:pt>
                <c:pt idx="9">
                  <c:v>63</c:v>
                </c:pt>
                <c:pt idx="10">
                  <c:v>89</c:v>
                </c:pt>
                <c:pt idx="11">
                  <c:v>86</c:v>
                </c:pt>
                <c:pt idx="12">
                  <c:v>90</c:v>
                </c:pt>
                <c:pt idx="13">
                  <c:v>50</c:v>
                </c:pt>
                <c:pt idx="14">
                  <c:v>62</c:v>
                </c:pt>
                <c:pt idx="15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91-4563-8A15-001AD25D2115}"/>
            </c:ext>
          </c:extLst>
        </c:ser>
        <c:ser>
          <c:idx val="1"/>
          <c:order val="1"/>
          <c:tx>
            <c:strRef>
              <c:f>'Respuestas de formulario 1'!$D$208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1'!$D$209:$D$224</c:f>
              <c:numCache>
                <c:formatCode>General</c:formatCode>
                <c:ptCount val="16"/>
                <c:pt idx="0">
                  <c:v>52</c:v>
                </c:pt>
                <c:pt idx="1">
                  <c:v>43</c:v>
                </c:pt>
                <c:pt idx="2">
                  <c:v>49</c:v>
                </c:pt>
                <c:pt idx="3">
                  <c:v>58</c:v>
                </c:pt>
                <c:pt idx="4">
                  <c:v>42</c:v>
                </c:pt>
                <c:pt idx="5">
                  <c:v>47</c:v>
                </c:pt>
                <c:pt idx="6">
                  <c:v>41</c:v>
                </c:pt>
                <c:pt idx="7">
                  <c:v>51</c:v>
                </c:pt>
                <c:pt idx="8">
                  <c:v>53</c:v>
                </c:pt>
                <c:pt idx="9">
                  <c:v>54</c:v>
                </c:pt>
                <c:pt idx="10">
                  <c:v>30</c:v>
                </c:pt>
                <c:pt idx="11">
                  <c:v>30</c:v>
                </c:pt>
                <c:pt idx="12">
                  <c:v>30</c:v>
                </c:pt>
                <c:pt idx="13">
                  <c:v>56</c:v>
                </c:pt>
                <c:pt idx="14">
                  <c:v>51</c:v>
                </c:pt>
                <c:pt idx="15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91-4563-8A15-001AD25D2115}"/>
            </c:ext>
          </c:extLst>
        </c:ser>
        <c:ser>
          <c:idx val="2"/>
          <c:order val="2"/>
          <c:tx>
            <c:strRef>
              <c:f>'Respuestas de formulario 1'!$E$208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1'!$E$209:$E$224</c:f>
              <c:numCache>
                <c:formatCode>General</c:formatCode>
                <c:ptCount val="16"/>
                <c:pt idx="0">
                  <c:v>5</c:v>
                </c:pt>
                <c:pt idx="1">
                  <c:v>3</c:v>
                </c:pt>
                <c:pt idx="2">
                  <c:v>12</c:v>
                </c:pt>
                <c:pt idx="3">
                  <c:v>7</c:v>
                </c:pt>
                <c:pt idx="4">
                  <c:v>8</c:v>
                </c:pt>
                <c:pt idx="5">
                  <c:v>14</c:v>
                </c:pt>
                <c:pt idx="6">
                  <c:v>4</c:v>
                </c:pt>
                <c:pt idx="7">
                  <c:v>15</c:v>
                </c:pt>
                <c:pt idx="8">
                  <c:v>9</c:v>
                </c:pt>
                <c:pt idx="9">
                  <c:v>7</c:v>
                </c:pt>
                <c:pt idx="10">
                  <c:v>5</c:v>
                </c:pt>
                <c:pt idx="11">
                  <c:v>8</c:v>
                </c:pt>
                <c:pt idx="12">
                  <c:v>4</c:v>
                </c:pt>
                <c:pt idx="13">
                  <c:v>18</c:v>
                </c:pt>
                <c:pt idx="14">
                  <c:v>10</c:v>
                </c:pt>
                <c:pt idx="1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91-4563-8A15-001AD25D2115}"/>
            </c:ext>
          </c:extLst>
        </c:ser>
        <c:ser>
          <c:idx val="3"/>
          <c:order val="3"/>
          <c:tx>
            <c:strRef>
              <c:f>'Respuestas de formulario 1'!$F$208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1'!$F$209:$F$224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91-4563-8A15-001AD25D21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29820351"/>
        <c:axId val="429822015"/>
      </c:barChart>
      <c:catAx>
        <c:axId val="429820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2015"/>
        <c:crosses val="autoZero"/>
        <c:auto val="1"/>
        <c:lblAlgn val="ctr"/>
        <c:lblOffset val="100"/>
        <c:noMultiLvlLbl val="0"/>
      </c:catAx>
      <c:valAx>
        <c:axId val="4298220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0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2.5. ¿Qué tanto consideras que como facilitadores(as) y personas somos un buen ejemplo a seguir de las siguientes características o rasgos?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1'!$C$227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1'!$C$228:$C$241</c:f>
              <c:numCache>
                <c:formatCode>General</c:formatCode>
                <c:ptCount val="14"/>
                <c:pt idx="0">
                  <c:v>38</c:v>
                </c:pt>
                <c:pt idx="1">
                  <c:v>42</c:v>
                </c:pt>
                <c:pt idx="2">
                  <c:v>29</c:v>
                </c:pt>
                <c:pt idx="3">
                  <c:v>51</c:v>
                </c:pt>
                <c:pt idx="4">
                  <c:v>49</c:v>
                </c:pt>
                <c:pt idx="5">
                  <c:v>34</c:v>
                </c:pt>
                <c:pt idx="6">
                  <c:v>51</c:v>
                </c:pt>
                <c:pt idx="7">
                  <c:v>44</c:v>
                </c:pt>
                <c:pt idx="8">
                  <c:v>39</c:v>
                </c:pt>
                <c:pt idx="9">
                  <c:v>56</c:v>
                </c:pt>
                <c:pt idx="10">
                  <c:v>48</c:v>
                </c:pt>
                <c:pt idx="11">
                  <c:v>33</c:v>
                </c:pt>
                <c:pt idx="12">
                  <c:v>45</c:v>
                </c:pt>
                <c:pt idx="13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0F-45A9-8190-8F14821D8157}"/>
            </c:ext>
          </c:extLst>
        </c:ser>
        <c:ser>
          <c:idx val="1"/>
          <c:order val="1"/>
          <c:tx>
            <c:strRef>
              <c:f>'Respuestas de formulario 1'!$D$227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1'!$D$228:$D$241</c:f>
              <c:numCache>
                <c:formatCode>General</c:formatCode>
                <c:ptCount val="14"/>
                <c:pt idx="0">
                  <c:v>75</c:v>
                </c:pt>
                <c:pt idx="1">
                  <c:v>67</c:v>
                </c:pt>
                <c:pt idx="2">
                  <c:v>64</c:v>
                </c:pt>
                <c:pt idx="3">
                  <c:v>56</c:v>
                </c:pt>
                <c:pt idx="4">
                  <c:v>54</c:v>
                </c:pt>
                <c:pt idx="5">
                  <c:v>62</c:v>
                </c:pt>
                <c:pt idx="6">
                  <c:v>51</c:v>
                </c:pt>
                <c:pt idx="7">
                  <c:v>52</c:v>
                </c:pt>
                <c:pt idx="8">
                  <c:v>51</c:v>
                </c:pt>
                <c:pt idx="9">
                  <c:v>55</c:v>
                </c:pt>
                <c:pt idx="10">
                  <c:v>47</c:v>
                </c:pt>
                <c:pt idx="11">
                  <c:v>41</c:v>
                </c:pt>
                <c:pt idx="12">
                  <c:v>59</c:v>
                </c:pt>
                <c:pt idx="13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0F-45A9-8190-8F14821D8157}"/>
            </c:ext>
          </c:extLst>
        </c:ser>
        <c:ser>
          <c:idx val="2"/>
          <c:order val="2"/>
          <c:tx>
            <c:strRef>
              <c:f>'Respuestas de formulario 1'!$E$227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1'!$E$228:$E$241</c:f>
              <c:numCache>
                <c:formatCode>General</c:formatCode>
                <c:ptCount val="14"/>
                <c:pt idx="0">
                  <c:v>11</c:v>
                </c:pt>
                <c:pt idx="1">
                  <c:v>15</c:v>
                </c:pt>
                <c:pt idx="2">
                  <c:v>31</c:v>
                </c:pt>
                <c:pt idx="3">
                  <c:v>17</c:v>
                </c:pt>
                <c:pt idx="4">
                  <c:v>21</c:v>
                </c:pt>
                <c:pt idx="5">
                  <c:v>28</c:v>
                </c:pt>
                <c:pt idx="6">
                  <c:v>22</c:v>
                </c:pt>
                <c:pt idx="7">
                  <c:v>27</c:v>
                </c:pt>
                <c:pt idx="8">
                  <c:v>34</c:v>
                </c:pt>
                <c:pt idx="9">
                  <c:v>12</c:v>
                </c:pt>
                <c:pt idx="10">
                  <c:v>26</c:v>
                </c:pt>
                <c:pt idx="11">
                  <c:v>40</c:v>
                </c:pt>
                <c:pt idx="12">
                  <c:v>17</c:v>
                </c:pt>
                <c:pt idx="1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0F-45A9-8190-8F14821D8157}"/>
            </c:ext>
          </c:extLst>
        </c:ser>
        <c:ser>
          <c:idx val="3"/>
          <c:order val="3"/>
          <c:tx>
            <c:strRef>
              <c:f>'Respuestas de formulario 1'!$F$227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1'!$F$228:$F$241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3</c:v>
                </c:pt>
                <c:pt idx="11">
                  <c:v>10</c:v>
                </c:pt>
                <c:pt idx="12">
                  <c:v>3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0F-45A9-8190-8F14821D81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434255"/>
        <c:axId val="73437167"/>
      </c:barChart>
      <c:catAx>
        <c:axId val="734342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7167"/>
        <c:crosses val="autoZero"/>
        <c:auto val="1"/>
        <c:lblAlgn val="ctr"/>
        <c:lblOffset val="100"/>
        <c:noMultiLvlLbl val="0"/>
      </c:catAx>
      <c:valAx>
        <c:axId val="73437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4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00d6961f7c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200d6961f7c_0_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0d6961f7c_0_9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g200d6961f7c_0_9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9" name="Google Shape;89;g200d6961f7c_0_9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g200d6961f7c_0_9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g200d6961f7c_0_9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00d6961f7c_0_9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g200d6961f7c_0_9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g200d6961f7c_0_9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g200d6961f7c_0_9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g200d6961f7c_0_9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0d6961f7c_0_10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g200d6961f7c_0_10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g200d6961f7c_0_10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00d6961f7c_0_107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200d6961f7c_0_107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g200d6961f7c_0_10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g200d6961f7c_0_10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g200d6961f7c_0_10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00d6961f7c_0_1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g200d6961f7c_0_113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g200d6961f7c_0_113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g200d6961f7c_0_11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g200d6961f7c_0_11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g200d6961f7c_0_1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00d6961f7c_0_120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200d6961f7c_0_120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g200d6961f7c_0_120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g200d6961f7c_0_120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g200d6961f7c_0_120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g200d6961f7c_0_1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g200d6961f7c_0_1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200d6961f7c_0_1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00d6961f7c_0_12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g200d6961f7c_0_12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200d6961f7c_0_12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g200d6961f7c_0_12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00d6961f7c_0_13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g200d6961f7c_0_134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g200d6961f7c_0_134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3" name="Google Shape;133;g200d6961f7c_0_13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g200d6961f7c_0_13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200d6961f7c_0_13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00d6961f7c_0_141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g200d6961f7c_0_141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200d6961f7c_0_141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0" name="Google Shape;140;g200d6961f7c_0_14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g200d6961f7c_0_14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g200d6961f7c_0_14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00d6961f7c_0_14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g200d6961f7c_0_148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g200d6961f7c_0_14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g200d6961f7c_0_14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g200d6961f7c_0_14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00d6961f7c_0_154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g200d6961f7c_0_154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g200d6961f7c_0_15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g200d6961f7c_0_15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g200d6961f7c_0_15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4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00d6961f7c_0_8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g200d6961f7c_0_8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g200d6961f7c_0_8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g200d6961f7c_0_8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g200d6961f7c_0_8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8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9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10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1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13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4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5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17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18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19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chart" Target="../charts/chart20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21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22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23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24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25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27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chart" Target="../charts/chart28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4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5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Colegio San Luis</a:t>
            </a:r>
            <a:br>
              <a:rPr lang="es-ES">
                <a:solidFill>
                  <a:schemeClr val="lt1"/>
                </a:solidFill>
              </a:rPr>
            </a:br>
            <a:r>
              <a:rPr lang="es-ES" sz="3200">
                <a:solidFill>
                  <a:schemeClr val="lt1"/>
                </a:solidFill>
              </a:rPr>
              <a:t>Procesamiento secundario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0" name="Google Shape;160;p1"/>
          <p:cNvSpPr txBox="1"/>
          <p:nvPr>
            <p:ph idx="1" type="subTitle"/>
          </p:nvPr>
        </p:nvSpPr>
        <p:spPr>
          <a:xfrm>
            <a:off x="1524000" y="360203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s-ES"/>
              <a:t>Encuesta “Mirarse en el espejo del modelo”</a:t>
            </a:r>
            <a:br>
              <a:rPr b="1" lang="es-ES"/>
            </a:br>
            <a:r>
              <a:rPr lang="es-ES"/>
              <a:t>Agosto 2022</a:t>
            </a:r>
            <a:br>
              <a:rPr lang="es-ES"/>
            </a:b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2200"/>
              <a:t>Equipo de Apoyo al proceso estratégico de planeación</a:t>
            </a:r>
            <a:br>
              <a:rPr lang="es-ES" sz="2200"/>
            </a:br>
            <a:r>
              <a:rPr lang="es-ES" sz="2200"/>
              <a:t>Área de Investigación e Innovación Educativa</a:t>
            </a:r>
            <a:br>
              <a:rPr lang="es-ES"/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2" name="Google Shape;212;p9"/>
          <p:cNvGraphicFramePr/>
          <p:nvPr/>
        </p:nvGraphicFramePr>
        <p:xfrm>
          <a:off x="781878" y="914400"/>
          <a:ext cx="10389705" cy="520810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7" name="Google Shape;217;p10"/>
          <p:cNvGraphicFramePr/>
          <p:nvPr/>
        </p:nvGraphicFramePr>
        <p:xfrm>
          <a:off x="768627" y="795130"/>
          <a:ext cx="10482470" cy="540688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3.1. Nuestro Modelo Educativo se fundamenta en la concepción educativa de Magdalena Sofía Barat. ¿Qué tan bien recuerdas y comprendes cada una de sus siete líneas fuerza?</a:t>
            </a:r>
            <a:endParaRPr/>
          </a:p>
        </p:txBody>
      </p:sp>
      <p:graphicFrame>
        <p:nvGraphicFramePr>
          <p:cNvPr id="223" name="Google Shape;223;p1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" name="Google Shape;228;p12"/>
          <p:cNvGraphicFramePr/>
          <p:nvPr/>
        </p:nvGraphicFramePr>
        <p:xfrm>
          <a:off x="821635" y="834887"/>
          <a:ext cx="10429461" cy="530087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3" name="Google Shape;233;p13"/>
          <p:cNvGraphicFramePr/>
          <p:nvPr/>
        </p:nvGraphicFramePr>
        <p:xfrm>
          <a:off x="715617" y="967409"/>
          <a:ext cx="10283687" cy="532737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s-ES" sz="4000"/>
              <a:t>Los cuatro principios pedagógicos de nuestro Modelo Educativo</a:t>
            </a:r>
            <a:endParaRPr/>
          </a:p>
        </p:txBody>
      </p:sp>
      <p:sp>
        <p:nvSpPr>
          <p:cNvPr id="239" name="Google Shape;23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7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1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Construir ambientes de aprendizaje equitativos, diversos, democráticos, flexibles e innovadores, donde todas y todos se sientan parte importante y se valore lo que cada quien puede aportar.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Propiciar ambientes que estimulen la construcción colaborativa del conocimiento, la autonomía, la autogestión, la metacognición y el desarrollo de iniciativas individuales y colectivas, siempre en un marco de respeto y de compromiso con el bien común.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Utilizar metodologías activas, integradoras, problematizadoras y retadoras, mismas que potencien la capacidad de los sujetos para partir de la realidad y responder a ella.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Evaluar constantemente nuestros planes, programas, proyectos y prácticas, para redirigir el rumbo y consolidar el logro de los objetivos, dando importancia tanto a los procesos de aprendizaje como a los logros y su impacto</a:t>
            </a:r>
            <a:r>
              <a:rPr b="0" i="0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" name="Google Shape;244;p15"/>
          <p:cNvGraphicFramePr/>
          <p:nvPr/>
        </p:nvGraphicFramePr>
        <p:xfrm>
          <a:off x="1060175" y="795130"/>
          <a:ext cx="10084904" cy="545989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" name="Google Shape;249;p16"/>
          <p:cNvGraphicFramePr/>
          <p:nvPr/>
        </p:nvGraphicFramePr>
        <p:xfrm>
          <a:off x="914401" y="901149"/>
          <a:ext cx="10230678" cy="5115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" name="Google Shape;254;p17"/>
          <p:cNvGraphicFramePr/>
          <p:nvPr/>
        </p:nvGraphicFramePr>
        <p:xfrm>
          <a:off x="874643" y="755375"/>
          <a:ext cx="10455966" cy="543339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3.6. ¿En qué medida las comunidades en las que viven nuestros sujetos de aprendizaje son entornos que favorecen el tipo de formación y calidad de vida que buscamos para nuestros sujetos de aprendizaje</a:t>
            </a:r>
            <a:r>
              <a:rPr lang="es-ES" sz="2000"/>
              <a:t>?</a:t>
            </a:r>
            <a:endParaRPr sz="4000"/>
          </a:p>
        </p:txBody>
      </p:sp>
      <p:graphicFrame>
        <p:nvGraphicFramePr>
          <p:cNvPr id="260" name="Google Shape;260;p1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00d6961f7c_0_8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Apunte metodológico y créditos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6" name="Google Shape;166;g200d6961f7c_0_80"/>
          <p:cNvSpPr txBox="1"/>
          <p:nvPr>
            <p:ph idx="1" type="body"/>
          </p:nvPr>
        </p:nvSpPr>
        <p:spPr>
          <a:xfrm>
            <a:off x="838200" y="20659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Las presentes diapositivas presentan los resultados de la encuesta: </a:t>
            </a: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“Mirarse en el espejo del Modelo”, </a:t>
            </a: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misma que fue diseñada  entre mayo  y agosto del 2022 por el Equipo de Apoyo al proceso estratégico de implementación del Modelo Educativo, con el apoyo y supervisión del Área de Investigación e Innovación Educativa de la Provincia de México.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 encuesta fue aplicada el agosto del 2022 mediante Google Forms, y para su procesamiento secundario se contó con el apoyo de Hugo Rodríguez, colaborador externo especialista en Excel. 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 Apoyo al proceso de implementación del Modelo Educativo estuvo integrado por: Ena Covarrubias Pineda, Silvia Noemí Escobar Landaverde, Irma López Blandinieres y Karola Laguna Chávez.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del Área de Investigación e Innovación Educativa integrado por: Gabriela Rodríguez Tristán y Gonzalo Zavala Alardín.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Elaboración de las diapositivas: Gonzalo Zavala Alardín, noviembre del 2022.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Enero del 2023.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5" name="Google Shape;265;p19"/>
          <p:cNvGraphicFramePr/>
          <p:nvPr/>
        </p:nvGraphicFramePr>
        <p:xfrm>
          <a:off x="861391" y="993913"/>
          <a:ext cx="10283687" cy="504907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" name="Google Shape;270;p20"/>
          <p:cNvGraphicFramePr/>
          <p:nvPr/>
        </p:nvGraphicFramePr>
        <p:xfrm>
          <a:off x="861392" y="848139"/>
          <a:ext cx="10257182" cy="547314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5" name="Google Shape;275;p21"/>
          <p:cNvGraphicFramePr/>
          <p:nvPr/>
        </p:nvGraphicFramePr>
        <p:xfrm>
          <a:off x="901148" y="887897"/>
          <a:ext cx="10296939" cy="526111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22"/>
          <p:cNvGraphicFramePr/>
          <p:nvPr/>
        </p:nvGraphicFramePr>
        <p:xfrm>
          <a:off x="848140" y="980661"/>
          <a:ext cx="10283686" cy="490330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5" name="Google Shape;285;p23"/>
          <p:cNvGraphicFramePr/>
          <p:nvPr/>
        </p:nvGraphicFramePr>
        <p:xfrm>
          <a:off x="834887" y="914400"/>
          <a:ext cx="10204174" cy="519485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0" name="Google Shape;290;p24"/>
          <p:cNvGraphicFramePr/>
          <p:nvPr/>
        </p:nvGraphicFramePr>
        <p:xfrm>
          <a:off x="795130" y="1020418"/>
          <a:ext cx="10270435" cy="510208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5" name="Google Shape;295;p25"/>
          <p:cNvGraphicFramePr/>
          <p:nvPr/>
        </p:nvGraphicFramePr>
        <p:xfrm>
          <a:off x="728870" y="940904"/>
          <a:ext cx="10442713" cy="523460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0" name="Google Shape;300;p26"/>
          <p:cNvGraphicFramePr/>
          <p:nvPr/>
        </p:nvGraphicFramePr>
        <p:xfrm>
          <a:off x="838200" y="901148"/>
          <a:ext cx="10515600" cy="527581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5" name="Google Shape;305;p27"/>
          <p:cNvGraphicFramePr/>
          <p:nvPr/>
        </p:nvGraphicFramePr>
        <p:xfrm>
          <a:off x="838200" y="795130"/>
          <a:ext cx="10515600" cy="538183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0" name="Google Shape;310;p28"/>
          <p:cNvGraphicFramePr/>
          <p:nvPr/>
        </p:nvGraphicFramePr>
        <p:xfrm>
          <a:off x="838200" y="887896"/>
          <a:ext cx="10515600" cy="528906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1. ¿Qué tanto estarías de acuerdo con la siguiente afirmación?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los colegios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de la Provincia de México</a:t>
            </a: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2400"/>
          </a:p>
        </p:txBody>
      </p:sp>
      <p:graphicFrame>
        <p:nvGraphicFramePr>
          <p:cNvPr id="172" name="Google Shape;172;p2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" name="Google Shape;315;p29"/>
          <p:cNvGraphicFramePr/>
          <p:nvPr/>
        </p:nvGraphicFramePr>
        <p:xfrm>
          <a:off x="838200" y="675861"/>
          <a:ext cx="10515600" cy="550110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0" name="Google Shape;320;p30"/>
          <p:cNvGraphicFramePr/>
          <p:nvPr/>
        </p:nvGraphicFramePr>
        <p:xfrm>
          <a:off x="838200" y="649357"/>
          <a:ext cx="10515600" cy="552760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n Capital – Full Lifecycle FinTech Investors" id="325" name="Google Shape;325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59680" y="1892680"/>
            <a:ext cx="3072640" cy="3072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 ¿Qué tanto estarías de acuerdo con la siguiente afirmación?: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las 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organizaciones de educación popular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de la Provincia de México. </a:t>
            </a:r>
            <a:b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i="1" sz="2400"/>
          </a:p>
        </p:txBody>
      </p:sp>
      <p:graphicFrame>
        <p:nvGraphicFramePr>
          <p:cNvPr id="178" name="Google Shape;178;p3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3. ¿Con qué frecuencia has tenido oportunidad de trabajar codo a codo y convivir con los equipos de trabajo de otras organizaciones educativas de la Provincia, para el desarrollo de algún proyecto educativo o en capacitación?</a:t>
            </a:r>
            <a:endParaRPr sz="3600"/>
          </a:p>
        </p:txBody>
      </p:sp>
      <p:graphicFrame>
        <p:nvGraphicFramePr>
          <p:cNvPr id="184" name="Google Shape;184;p4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4. ¿Qué grado de familiaridad tienes actualmente con el Modelo Educativo de la Provincia de México? </a:t>
            </a:r>
            <a:endParaRPr sz="2400"/>
          </a:p>
        </p:txBody>
      </p:sp>
      <p:graphicFrame>
        <p:nvGraphicFramePr>
          <p:cNvPr id="190" name="Google Shape;190;p5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" name="Google Shape;195;p6"/>
          <p:cNvGraphicFramePr/>
          <p:nvPr/>
        </p:nvGraphicFramePr>
        <p:xfrm>
          <a:off x="1020417" y="834887"/>
          <a:ext cx="10045148" cy="535387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2.2. ¿Qué tan identificada(o) te sientes con la Misión de nuestro Modelo Educativo?</a:t>
            </a:r>
            <a:endParaRPr sz="2400"/>
          </a:p>
        </p:txBody>
      </p:sp>
      <p:graphicFrame>
        <p:nvGraphicFramePr>
          <p:cNvPr id="201" name="Google Shape;201;p7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2.3. ¿Qué tan identificada(o) te sientes con la Visión a futuro de nuestro Modelo Educativo?</a:t>
            </a:r>
            <a:endParaRPr sz="2400"/>
          </a:p>
        </p:txBody>
      </p:sp>
      <p:graphicFrame>
        <p:nvGraphicFramePr>
          <p:cNvPr id="207" name="Google Shape;207;p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2022-10-29T16:00:22Z</dcterms:created>
  <dc:creator>EliteBook - 8440p</dc:creator>
</cp:coreProperties>
</file>