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ms-office.chartcolorstyle+xml" PartName="/ppt/charts/colors4.xml"/>
  <Override ContentType="application/vnd.ms-office.chartcolorstyle+xml" PartName="/ppt/charts/colors8.xml"/>
  <Override ContentType="application/vnd.ms-office.chartcolorstyle+xml" PartName="/ppt/charts/colors11.xml"/>
  <Override ContentType="application/vnd.ms-office.chartcolorstyle+xml" PartName="/ppt/charts/colors24.xml"/>
  <Override ContentType="application/vnd.ms-office.chartcolorstyle+xml" PartName="/ppt/charts/colors15.xml"/>
  <Override ContentType="application/vnd.ms-office.chartcolorstyle+xml" PartName="/ppt/charts/colors28.xml"/>
  <Override ContentType="application/vnd.ms-office.chartcolorstyle+xml" PartName="/ppt/charts/colors14.xml"/>
  <Override ContentType="application/vnd.ms-office.chartcolorstyle+xml" PartName="/ppt/charts/colors5.xml"/>
  <Override ContentType="application/vnd.ms-office.chartcolorstyle+xml" PartName="/ppt/charts/colors19.xml"/>
  <Override ContentType="application/vnd.ms-office.chartcolorstyle+xml" PartName="/ppt/charts/colors22.xml"/>
  <Override ContentType="application/vnd.ms-office.chartcolorstyle+xml" PartName="/ppt/charts/colors18.xml"/>
  <Override ContentType="application/vnd.ms-office.chartcolorstyle+xml" PartName="/ppt/charts/colors23.xml"/>
  <Override ContentType="application/vnd.ms-office.chartcolorstyle+xml" PartName="/ppt/charts/colors10.xml"/>
  <Override ContentType="application/vnd.ms-office.chartcolorstyle+xml" PartName="/ppt/charts/colors9.xml"/>
  <Override ContentType="application/vnd.ms-office.chartcolorstyle+xml" PartName="/ppt/charts/colors27.xml"/>
  <Override ContentType="application/vnd.ms-office.chartcolorstyle+xml" PartName="/ppt/charts/colors26.xml"/>
  <Override ContentType="application/vnd.ms-office.chartcolorstyle+xml" PartName="/ppt/charts/colors21.xml"/>
  <Override ContentType="application/vnd.ms-office.chartcolorstyle+xml" PartName="/ppt/charts/colors6.xml"/>
  <Override ContentType="application/vnd.ms-office.chartcolorstyle+xml" PartName="/ppt/charts/colors1.xml"/>
  <Override ContentType="application/vnd.ms-office.chartcolorstyle+xml" PartName="/ppt/charts/colors17.xml"/>
  <Override ContentType="application/vnd.ms-office.chartcolorstyle+xml" PartName="/ppt/charts/colors13.xml"/>
  <Override ContentType="application/vnd.ms-office.chartcolorstyle+xml" PartName="/ppt/charts/colors20.xml"/>
  <Override ContentType="application/vnd.ms-office.chartcolorstyle+xml" PartName="/ppt/charts/colors2.xml"/>
  <Override ContentType="application/vnd.ms-office.chartcolorstyle+xml" PartName="/ppt/charts/colors3.xml"/>
  <Override ContentType="application/vnd.ms-office.chartcolorstyle+xml" PartName="/ppt/charts/colors16.xml"/>
  <Override ContentType="application/vnd.ms-office.chartcolorstyle+xml" PartName="/ppt/charts/colors7.xml"/>
  <Override ContentType="application/vnd.ms-office.chartcolorstyle+xml" PartName="/ppt/charts/colors25.xml"/>
  <Override ContentType="application/vnd.ms-office.chartcolorstyle+xml" PartName="/ppt/charts/colors12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drawingml.chart+xml" PartName="/ppt/charts/chart20.xml"/>
  <Override ContentType="application/vnd.openxmlformats-officedocument.drawingml.chart+xml" PartName="/ppt/charts/chart25.xml"/>
  <Override ContentType="application/vnd.openxmlformats-officedocument.drawingml.chart+xml" PartName="/ppt/charts/chart9.xml"/>
  <Override ContentType="application/vnd.openxmlformats-officedocument.drawingml.chart+xml" PartName="/ppt/charts/chart4.xml"/>
  <Override ContentType="application/vnd.openxmlformats-officedocument.drawingml.chart+xml" PartName="/ppt/charts/chart16.xml"/>
  <Override ContentType="application/vnd.openxmlformats-officedocument.drawingml.chart+xml" PartName="/ppt/charts/chart12.xml"/>
  <Override ContentType="application/vnd.openxmlformats-officedocument.drawingml.chart+xml" PartName="/ppt/charts/chart8.xml"/>
  <Override ContentType="application/vnd.openxmlformats-officedocument.drawingml.chart+xml" PartName="/ppt/charts/chart5.xml"/>
  <Override ContentType="application/vnd.openxmlformats-officedocument.drawingml.chart+xml" PartName="/ppt/charts/chart28.xml"/>
  <Override ContentType="application/vnd.openxmlformats-officedocument.drawingml.chart+xml" PartName="/ppt/charts/chart11.xml"/>
  <Override ContentType="application/vnd.openxmlformats-officedocument.drawingml.chart+xml" PartName="/ppt/charts/chart24.xml"/>
  <Override ContentType="application/vnd.openxmlformats-officedocument.drawingml.chart+xml" PartName="/ppt/charts/chart15.xml"/>
  <Override ContentType="application/vnd.openxmlformats-officedocument.drawingml.chart+xml" PartName="/ppt/charts/chart19.xml"/>
  <Override ContentType="application/vnd.openxmlformats-officedocument.drawingml.chart+xml" PartName="/ppt/charts/chart2.xml"/>
  <Override ContentType="application/vnd.openxmlformats-officedocument.drawingml.chart+xml" PartName="/ppt/charts/chart7.xml"/>
  <Override ContentType="application/vnd.openxmlformats-officedocument.drawingml.chart+xml" PartName="/ppt/charts/chart6.xml"/>
  <Override ContentType="application/vnd.openxmlformats-officedocument.drawingml.chart+xml" PartName="/ppt/charts/chart1.xml"/>
  <Override ContentType="application/vnd.openxmlformats-officedocument.drawingml.chart+xml" PartName="/ppt/charts/chart10.xml"/>
  <Override ContentType="application/vnd.openxmlformats-officedocument.drawingml.chart+xml" PartName="/ppt/charts/chart23.xml"/>
  <Override ContentType="application/vnd.openxmlformats-officedocument.drawingml.chart+xml" PartName="/ppt/charts/chart14.xml"/>
  <Override ContentType="application/vnd.openxmlformats-officedocument.drawingml.chart+xml" PartName="/ppt/charts/chart27.xml"/>
  <Override ContentType="application/vnd.openxmlformats-officedocument.drawingml.chart+xml" PartName="/ppt/charts/chart3.xml"/>
  <Override ContentType="application/vnd.openxmlformats-officedocument.drawingml.chart+xml" PartName="/ppt/charts/chart18.xml"/>
  <Override ContentType="application/vnd.openxmlformats-officedocument.drawingml.chart+xml" PartName="/ppt/charts/chart21.xml"/>
  <Override ContentType="application/vnd.openxmlformats-officedocument.drawingml.chart+xml" PartName="/ppt/charts/chart22.xml"/>
  <Override ContentType="application/vnd.openxmlformats-officedocument.drawingml.chart+xml" PartName="/ppt/charts/chart17.xml"/>
  <Override ContentType="application/vnd.openxmlformats-officedocument.drawingml.chart+xml" PartName="/ppt/charts/chart26.xml"/>
  <Override ContentType="application/vnd.openxmlformats-officedocument.drawingml.chart+xml" PartName="/ppt/charts/chart13.xml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themeOverride+xml" PartName="/ppt/theme/themeOverride3.xml"/>
  <Override ContentType="application/vnd.openxmlformats-officedocument.themeOverride+xml" PartName="/ppt/theme/themeOverride8.xml"/>
  <Override ContentType="application/vnd.openxmlformats-officedocument.themeOverride+xml" PartName="/ppt/theme/themeOverride5.xml"/>
  <Override ContentType="application/vnd.openxmlformats-officedocument.themeOverride+xml" PartName="/ppt/theme/themeOverride6.xml"/>
  <Override ContentType="application/vnd.openxmlformats-officedocument.themeOverride+xml" PartName="/ppt/theme/themeOverride12.xml"/>
  <Override ContentType="application/vnd.openxmlformats-officedocument.themeOverride+xml" PartName="/ppt/theme/themeOverride14.xml"/>
  <Override ContentType="application/vnd.openxmlformats-officedocument.themeOverride+xml" PartName="/ppt/theme/themeOverride2.xml"/>
  <Override ContentType="application/vnd.openxmlformats-officedocument.themeOverride+xml" PartName="/ppt/theme/themeOverride9.xml"/>
  <Override ContentType="application/vnd.openxmlformats-officedocument.themeOverride+xml" PartName="/ppt/theme/themeOverride10.xml"/>
  <Override ContentType="application/vnd.openxmlformats-officedocument.themeOverride+xml" PartName="/ppt/theme/themeOverride4.xml"/>
  <Override ContentType="application/vnd.openxmlformats-officedocument.themeOverride+xml" PartName="/ppt/theme/themeOverride7.xml"/>
  <Override ContentType="application/vnd.openxmlformats-officedocument.themeOverride+xml" PartName="/ppt/theme/themeOverride11.xml"/>
  <Override ContentType="application/vnd.openxmlformats-officedocument.themeOverride+xml" PartName="/ppt/theme/themeOverride1.xml"/>
  <Override ContentType="application/vnd.openxmlformats-officedocument.themeOverride+xml" PartName="/ppt/theme/themeOverride13.xml"/>
  <Override ContentType="application/vnd.openxmlformats-officedocument.themeOverride+xml" PartName="/ppt/theme/themeOverride15.xml"/>
  <Override ContentType="application/binary" PartName="/ppt/metadata"/>
  <Override ContentType="application/vnd.openxmlformats-officedocument.presentationml.notesMaster+xml" PartName="/ppt/notesMasters/notesMaster1.xml"/>
  <Override ContentType="application/vnd.ms-office.chartstyle+xml" PartName="/ppt/charts/style3.xml"/>
  <Override ContentType="application/vnd.ms-office.chartstyle+xml" PartName="/ppt/charts/style8.xml"/>
  <Override ContentType="application/vnd.ms-office.chartstyle+xml" PartName="/ppt/charts/style20.xml"/>
  <Override ContentType="application/vnd.ms-office.chartstyle+xml" PartName="/ppt/charts/style12.xml"/>
  <Override ContentType="application/vnd.ms-office.chartstyle+xml" PartName="/ppt/charts/style25.xml"/>
  <Override ContentType="application/vnd.ms-office.chartstyle+xml" PartName="/ppt/charts/style16.xml"/>
  <Override ContentType="application/vnd.ms-office.chartstyle+xml" PartName="/ppt/charts/style9.xml"/>
  <Override ContentType="application/vnd.ms-office.chartstyle+xml" PartName="/ppt/charts/style4.xml"/>
  <Override ContentType="application/vnd.ms-office.chartstyle+xml" PartName="/ppt/charts/style10.xml"/>
  <Override ContentType="application/vnd.ms-office.chartstyle+xml" PartName="/ppt/charts/style11.xml"/>
  <Override ContentType="application/vnd.ms-office.chartstyle+xml" PartName="/ppt/charts/style24.xml"/>
  <Override ContentType="application/vnd.ms-office.chartstyle+xml" PartName="/ppt/charts/style15.xml"/>
  <Override ContentType="application/vnd.ms-office.chartstyle+xml" PartName="/ppt/charts/style28.xml"/>
  <Override ContentType="application/vnd.ms-office.chartstyle+xml" PartName="/ppt/charts/style19.xml"/>
  <Override ContentType="application/vnd.ms-office.chartstyle+xml" PartName="/ppt/charts/style5.xml"/>
  <Override ContentType="application/vnd.ms-office.chartstyle+xml" PartName="/ppt/charts/style22.xml"/>
  <Override ContentType="application/vnd.ms-office.chartstyle+xml" PartName="/ppt/charts/style1.xml"/>
  <Override ContentType="application/vnd.ms-office.chartstyle+xml" PartName="/ppt/charts/style18.xml"/>
  <Override ContentType="application/vnd.ms-office.chartstyle+xml" PartName="/ppt/charts/style23.xml"/>
  <Override ContentType="application/vnd.ms-office.chartstyle+xml" PartName="/ppt/charts/style27.xml"/>
  <Override ContentType="application/vnd.ms-office.chartstyle+xml" PartName="/ppt/charts/style14.xml"/>
  <Override ContentType="application/vnd.ms-office.chartstyle+xml" PartName="/ppt/charts/style21.xml"/>
  <Override ContentType="application/vnd.ms-office.chartstyle+xml" PartName="/ppt/charts/style26.xml"/>
  <Override ContentType="application/vnd.ms-office.chartstyle+xml" PartName="/ppt/charts/style7.xml"/>
  <Override ContentType="application/vnd.ms-office.chartstyle+xml" PartName="/ppt/charts/style17.xml"/>
  <Override ContentType="application/vnd.ms-office.chartstyle+xml" PartName="/ppt/charts/style6.xml"/>
  <Override ContentType="application/vnd.ms-office.chartstyle+xml" PartName="/ppt/charts/style2.xml"/>
  <Override ContentType="application/vnd.ms-office.chartstyle+xml" PartName="/ppt/charts/style13.xml"/>
  <Override ContentType="application/vnd.openxmlformats-officedocument.presentationml.presProps+xml" PartName="/ppt/pres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</p:sldIdLst>
  <p:sldSz cy="6858000" cx="12192000"/>
  <p:notesSz cx="6858000" cy="9144000"/>
  <p:embeddedFontLst>
    <p:embeddedFont>
      <p:font typeface="Roboto"/>
      <p:regular r:id="rId38"/>
      <p:bold r:id="rId39"/>
      <p:italic r:id="rId40"/>
      <p:boldItalic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42" roundtripDataSignature="AMtx7mhTRq4ZTosYlewtmz+zo1v9IYCva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font" Target="fonts/Roboto-italic.fntdata"/><Relationship Id="rId20" Type="http://schemas.openxmlformats.org/officeDocument/2006/relationships/slide" Target="slides/slide15.xml"/><Relationship Id="rId42" Type="http://customschemas.google.com/relationships/presentationmetadata" Target="metadata"/><Relationship Id="rId41" Type="http://schemas.openxmlformats.org/officeDocument/2006/relationships/font" Target="fonts/Roboto-boldItalic.fntdata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8" Type="http://schemas.openxmlformats.org/officeDocument/2006/relationships/slide" Target="slides/slide23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slide" Target="slides/slide24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1" Type="http://schemas.openxmlformats.org/officeDocument/2006/relationships/slide" Target="slides/slide26.xml"/><Relationship Id="rId30" Type="http://schemas.openxmlformats.org/officeDocument/2006/relationships/slide" Target="slides/slide25.xml"/><Relationship Id="rId11" Type="http://schemas.openxmlformats.org/officeDocument/2006/relationships/slide" Target="slides/slide6.xml"/><Relationship Id="rId33" Type="http://schemas.openxmlformats.org/officeDocument/2006/relationships/slide" Target="slides/slide28.xml"/><Relationship Id="rId10" Type="http://schemas.openxmlformats.org/officeDocument/2006/relationships/slide" Target="slides/slide5.xml"/><Relationship Id="rId32" Type="http://schemas.openxmlformats.org/officeDocument/2006/relationships/slide" Target="slides/slide27.xml"/><Relationship Id="rId13" Type="http://schemas.openxmlformats.org/officeDocument/2006/relationships/slide" Target="slides/slide8.xml"/><Relationship Id="rId35" Type="http://schemas.openxmlformats.org/officeDocument/2006/relationships/slide" Target="slides/slide30.xml"/><Relationship Id="rId12" Type="http://schemas.openxmlformats.org/officeDocument/2006/relationships/slide" Target="slides/slide7.xml"/><Relationship Id="rId34" Type="http://schemas.openxmlformats.org/officeDocument/2006/relationships/slide" Target="slides/slide29.xml"/><Relationship Id="rId15" Type="http://schemas.openxmlformats.org/officeDocument/2006/relationships/slide" Target="slides/slide10.xml"/><Relationship Id="rId37" Type="http://schemas.openxmlformats.org/officeDocument/2006/relationships/slide" Target="slides/slide32.xml"/><Relationship Id="rId14" Type="http://schemas.openxmlformats.org/officeDocument/2006/relationships/slide" Target="slides/slide9.xml"/><Relationship Id="rId36" Type="http://schemas.openxmlformats.org/officeDocument/2006/relationships/slide" Target="slides/slide31.xml"/><Relationship Id="rId17" Type="http://schemas.openxmlformats.org/officeDocument/2006/relationships/slide" Target="slides/slide12.xml"/><Relationship Id="rId39" Type="http://schemas.openxmlformats.org/officeDocument/2006/relationships/font" Target="fonts/Roboto-bold.fntdata"/><Relationship Id="rId16" Type="http://schemas.openxmlformats.org/officeDocument/2006/relationships/slide" Target="slides/slide11.xml"/><Relationship Id="rId38" Type="http://schemas.openxmlformats.org/officeDocument/2006/relationships/font" Target="fonts/Roboto-regular.fntdata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charts/_rels/chart1.xml.rels><?xml version="1.0" encoding="UTF-8" standalone="yes"?>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themeOverride" Target="../theme/themeOverride1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10.xml.rels><?xml version="1.0" encoding="UTF-8" standalone="yes"?><Relationships xmlns="http://schemas.openxmlformats.org/package/2006/relationships"><Relationship Id="rId1" Type="http://schemas.microsoft.com/office/2011/relationships/chartStyle" Target="style10.xml"/><Relationship Id="rId2" Type="http://schemas.microsoft.com/office/2011/relationships/chartColorStyle" Target="colors10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11.xml.rels><?xml version="1.0" encoding="UTF-8" standalone="yes"?><Relationships xmlns="http://schemas.openxmlformats.org/package/2006/relationships"><Relationship Id="rId1" Type="http://schemas.microsoft.com/office/2011/relationships/chartStyle" Target="style11.xml"/><Relationship Id="rId2" Type="http://schemas.microsoft.com/office/2011/relationships/chartColorStyle" Target="colors11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12.xml.rels><?xml version="1.0" encoding="UTF-8" standalone="yes"?><Relationships xmlns="http://schemas.openxmlformats.org/package/2006/relationships"><Relationship Id="rId1" Type="http://schemas.microsoft.com/office/2011/relationships/chartStyle" Target="style12.xml"/><Relationship Id="rId2" Type="http://schemas.microsoft.com/office/2011/relationships/chartColorStyle" Target="colors12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13.xml.rels><?xml version="1.0" encoding="UTF-8" standalone="yes"?><Relationships xmlns="http://schemas.openxmlformats.org/package/2006/relationships"><Relationship Id="rId1" Type="http://schemas.microsoft.com/office/2011/relationships/chartStyle" Target="style13.xml"/><Relationship Id="rId2" Type="http://schemas.microsoft.com/office/2011/relationships/chartColorStyle" Target="colors13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14.xml.rels><?xml version="1.0" encoding="UTF-8" standalone="yes"?><Relationships xmlns="http://schemas.openxmlformats.org/package/2006/relationships"><Relationship Id="rId1" Type="http://schemas.microsoft.com/office/2011/relationships/chartStyle" Target="style14.xml"/><Relationship Id="rId2" Type="http://schemas.microsoft.com/office/2011/relationships/chartColorStyle" Target="colors14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15.xml.rels><?xml version="1.0" encoding="UTF-8" standalone="yes"?><Relationships xmlns="http://schemas.openxmlformats.org/package/2006/relationships"><Relationship Id="rId1" Type="http://schemas.microsoft.com/office/2011/relationships/chartStyle" Target="style15.xml"/><Relationship Id="rId2" Type="http://schemas.microsoft.com/office/2011/relationships/chartColorStyle" Target="colors15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16.xml.rels><?xml version="1.0" encoding="UTF-8" standalone="yes"?><Relationships xmlns="http://schemas.openxmlformats.org/package/2006/relationships"><Relationship Id="rId1" Type="http://schemas.microsoft.com/office/2011/relationships/chartStyle" Target="style16.xml"/><Relationship Id="rId2" Type="http://schemas.microsoft.com/office/2011/relationships/chartColorStyle" Target="colors16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17.xml.rels><?xml version="1.0" encoding="UTF-8" standalone="yes"?><Relationships xmlns="http://schemas.openxmlformats.org/package/2006/relationships"><Relationship Id="rId1" Type="http://schemas.microsoft.com/office/2011/relationships/chartStyle" Target="style17.xml"/><Relationship Id="rId2" Type="http://schemas.microsoft.com/office/2011/relationships/chartColorStyle" Target="colors17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18.xml.rels><?xml version="1.0" encoding="UTF-8" standalone="yes"?><Relationships xmlns="http://schemas.openxmlformats.org/package/2006/relationships"><Relationship Id="rId1" Type="http://schemas.microsoft.com/office/2011/relationships/chartStyle" Target="style18.xml"/><Relationship Id="rId2" Type="http://schemas.microsoft.com/office/2011/relationships/chartColorStyle" Target="colors18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19.xml.rels><?xml version="1.0" encoding="UTF-8" standalone="yes"?><Relationships xmlns="http://schemas.openxmlformats.org/package/2006/relationships"><Relationship Id="rId1" Type="http://schemas.microsoft.com/office/2011/relationships/chartStyle" Target="style19.xml"/><Relationship Id="rId2" Type="http://schemas.microsoft.com/office/2011/relationships/chartColorStyle" Target="colors19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2.xml.rels><?xml version="1.0" encoding="UTF-8" standalone="yes"?>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themeOverride" Target="../theme/themeOverride7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20.xml.rels><?xml version="1.0" encoding="UTF-8" standalone="yes"?><Relationships xmlns="http://schemas.openxmlformats.org/package/2006/relationships"><Relationship Id="rId1" Type="http://schemas.microsoft.com/office/2011/relationships/chartStyle" Target="style20.xml"/><Relationship Id="rId2" Type="http://schemas.microsoft.com/office/2011/relationships/chartColorStyle" Target="colors20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21.xml.rels><?xml version="1.0" encoding="UTF-8" standalone="yes"?><Relationships xmlns="http://schemas.openxmlformats.org/package/2006/relationships"><Relationship Id="rId1" Type="http://schemas.microsoft.com/office/2011/relationships/chartStyle" Target="style21.xml"/><Relationship Id="rId2" Type="http://schemas.microsoft.com/office/2011/relationships/chartColorStyle" Target="colors21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22.xml.rels><?xml version="1.0" encoding="UTF-8" standalone="yes"?><Relationships xmlns="http://schemas.openxmlformats.org/package/2006/relationships"><Relationship Id="rId1" Type="http://schemas.microsoft.com/office/2011/relationships/chartStyle" Target="style22.xml"/><Relationship Id="rId2" Type="http://schemas.microsoft.com/office/2011/relationships/chartColorStyle" Target="colors22.xml"/><Relationship Id="rId3" Type="http://schemas.openxmlformats.org/officeDocument/2006/relationships/oleObject" Target="file:///C:\Users\EliteBook%20-%208440p\Desktop\Procesamiento%20secundario%20-%20HR\Versiones%20definitivas\Colegio%20Guadalajara%20-%20%20Gu&#237;a%20para%20mirarse.xlsx" TargetMode="External"/></Relationships>
</file>

<file path=ppt/charts/_rels/chart23.xml.rels><?xml version="1.0" encoding="UTF-8" standalone="yes"?><Relationships xmlns="http://schemas.openxmlformats.org/package/2006/relationships"><Relationship Id="rId1" Type="http://schemas.microsoft.com/office/2011/relationships/chartStyle" Target="style23.xml"/><Relationship Id="rId2" Type="http://schemas.microsoft.com/office/2011/relationships/chartColorStyle" Target="colors23.xml"/><Relationship Id="rId3" Type="http://schemas.openxmlformats.org/officeDocument/2006/relationships/themeOverride" Target="../theme/themeOverride12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24.xml.rels><?xml version="1.0" encoding="UTF-8" standalone="yes"?><Relationships xmlns="http://schemas.openxmlformats.org/package/2006/relationships"><Relationship Id="rId1" Type="http://schemas.microsoft.com/office/2011/relationships/chartStyle" Target="style24.xml"/><Relationship Id="rId2" Type="http://schemas.microsoft.com/office/2011/relationships/chartColorStyle" Target="colors24.xml"/><Relationship Id="rId3" Type="http://schemas.openxmlformats.org/officeDocument/2006/relationships/themeOverride" Target="../theme/themeOverride15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25.xml.rels><?xml version="1.0" encoding="UTF-8" standalone="yes"?><Relationships xmlns="http://schemas.openxmlformats.org/package/2006/relationships"><Relationship Id="rId1" Type="http://schemas.microsoft.com/office/2011/relationships/chartStyle" Target="style25.xml"/><Relationship Id="rId2" Type="http://schemas.microsoft.com/office/2011/relationships/chartColorStyle" Target="colors25.xml"/><Relationship Id="rId3" Type="http://schemas.openxmlformats.org/officeDocument/2006/relationships/themeOverride" Target="../theme/themeOverride5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26.xml.rels><?xml version="1.0" encoding="UTF-8" standalone="yes"?><Relationships xmlns="http://schemas.openxmlformats.org/package/2006/relationships"><Relationship Id="rId1" Type="http://schemas.microsoft.com/office/2011/relationships/chartStyle" Target="style26.xml"/><Relationship Id="rId2" Type="http://schemas.microsoft.com/office/2011/relationships/chartColorStyle" Target="colors26.xml"/><Relationship Id="rId3" Type="http://schemas.openxmlformats.org/officeDocument/2006/relationships/themeOverride" Target="../theme/themeOverride8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27.xml.rels><?xml version="1.0" encoding="UTF-8" standalone="yes"?><Relationships xmlns="http://schemas.openxmlformats.org/package/2006/relationships"><Relationship Id="rId1" Type="http://schemas.microsoft.com/office/2011/relationships/chartStyle" Target="style27.xml"/><Relationship Id="rId2" Type="http://schemas.microsoft.com/office/2011/relationships/chartColorStyle" Target="colors27.xml"/><Relationship Id="rId3" Type="http://schemas.openxmlformats.org/officeDocument/2006/relationships/themeOverride" Target="../theme/themeOverride9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28.xml.rels><?xml version="1.0" encoding="UTF-8" standalone="yes"?><Relationships xmlns="http://schemas.openxmlformats.org/package/2006/relationships"><Relationship Id="rId1" Type="http://schemas.microsoft.com/office/2011/relationships/chartStyle" Target="style28.xml"/><Relationship Id="rId2" Type="http://schemas.microsoft.com/office/2011/relationships/chartColorStyle" Target="colors28.xml"/><Relationship Id="rId3" Type="http://schemas.openxmlformats.org/officeDocument/2006/relationships/themeOverride" Target="../theme/themeOverride3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3.xml.rels><?xml version="1.0" encoding="UTF-8" standalone="yes"?><Relationships xmlns="http://schemas.openxmlformats.org/package/2006/relationships"><Relationship Id="rId1" Type="http://schemas.microsoft.com/office/2011/relationships/chartStyle" Target="style3.xml"/><Relationship Id="rId2" Type="http://schemas.microsoft.com/office/2011/relationships/chartColorStyle" Target="colors3.xml"/><Relationship Id="rId3" Type="http://schemas.openxmlformats.org/officeDocument/2006/relationships/themeOverride" Target="../theme/themeOverride10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4.xml.rels><?xml version="1.0" encoding="UTF-8" standalone="yes"?><Relationships xmlns="http://schemas.openxmlformats.org/package/2006/relationships"><Relationship Id="rId1" Type="http://schemas.microsoft.com/office/2011/relationships/chartStyle" Target="style4.xml"/><Relationship Id="rId2" Type="http://schemas.microsoft.com/office/2011/relationships/chartColorStyle" Target="colors4.xml"/><Relationship Id="rId3" Type="http://schemas.openxmlformats.org/officeDocument/2006/relationships/themeOverride" Target="../theme/themeOverride6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5.xml.rels><?xml version="1.0" encoding="UTF-8" standalone="yes"?><Relationships xmlns="http://schemas.openxmlformats.org/package/2006/relationships"><Relationship Id="rId1" Type="http://schemas.microsoft.com/office/2011/relationships/chartStyle" Target="style5.xml"/><Relationship Id="rId2" Type="http://schemas.microsoft.com/office/2011/relationships/chartColorStyle" Target="colors5.xml"/><Relationship Id="rId3" Type="http://schemas.openxmlformats.org/officeDocument/2006/relationships/themeOverride" Target="../theme/themeOverride14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6.xml.rels><?xml version="1.0" encoding="UTF-8" standalone="yes"?><Relationships xmlns="http://schemas.openxmlformats.org/package/2006/relationships"><Relationship Id="rId1" Type="http://schemas.microsoft.com/office/2011/relationships/chartStyle" Target="style6.xml"/><Relationship Id="rId2" Type="http://schemas.microsoft.com/office/2011/relationships/chartColorStyle" Target="colors6.xml"/><Relationship Id="rId3" Type="http://schemas.openxmlformats.org/officeDocument/2006/relationships/themeOverride" Target="../theme/themeOverride13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7.xml.rels><?xml version="1.0" encoding="UTF-8" standalone="yes"?><Relationships xmlns="http://schemas.openxmlformats.org/package/2006/relationships"><Relationship Id="rId1" Type="http://schemas.microsoft.com/office/2011/relationships/chartStyle" Target="style7.xml"/><Relationship Id="rId2" Type="http://schemas.microsoft.com/office/2011/relationships/chartColorStyle" Target="colors7.xml"/><Relationship Id="rId3" Type="http://schemas.openxmlformats.org/officeDocument/2006/relationships/themeOverride" Target="../theme/themeOverride11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8.xml.rels><?xml version="1.0" encoding="UTF-8" standalone="yes"?><Relationships xmlns="http://schemas.openxmlformats.org/package/2006/relationships"><Relationship Id="rId1" Type="http://schemas.microsoft.com/office/2011/relationships/chartStyle" Target="style8.xml"/><Relationship Id="rId2" Type="http://schemas.microsoft.com/office/2011/relationships/chartColorStyle" Target="colors8.xml"/><Relationship Id="rId3" Type="http://schemas.openxmlformats.org/officeDocument/2006/relationships/themeOverride" Target="../theme/themeOverride4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_rels/chart9.xml.rels><?xml version="1.0" encoding="UTF-8" standalone="yes"?><Relationships xmlns="http://schemas.openxmlformats.org/package/2006/relationships"><Relationship Id="rId1" Type="http://schemas.microsoft.com/office/2011/relationships/chartStyle" Target="style9.xml"/><Relationship Id="rId2" Type="http://schemas.microsoft.com/office/2011/relationships/chartColorStyle" Target="colors9.xml"/><Relationship Id="rId3" Type="http://schemas.openxmlformats.org/officeDocument/2006/relationships/themeOverride" Target="../theme/themeOverride2.xml"/><Relationship Id="rId4" Type="http://schemas.openxmlformats.org/officeDocument/2006/relationships/oleObject" Target="file:///C:\Users\EliteBook%20-%208440p\Desktop\Procesamiento%20secundario%20-%20HR\Colegio%20Guadalajara%20-%20%20Gu&#237;a%20para%20mirars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0B8C-446D-AB55-537D48461E7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0B8C-446D-AB55-537D48461E7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0B8C-446D-AB55-537D48461E7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0B8C-446D-AB55-537D48461E7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1'!$B$159:$B$162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1'!$C$159:$C$162</c:f>
              <c:numCache>
                <c:formatCode>General</c:formatCode>
                <c:ptCount val="4"/>
                <c:pt idx="0">
                  <c:v>4</c:v>
                </c:pt>
                <c:pt idx="1">
                  <c:v>35</c:v>
                </c:pt>
                <c:pt idx="2">
                  <c:v>62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0B8C-446D-AB55-537D48461E7A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C9F9-4160-B2E5-FFFDD6D20AF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C9F9-4160-B2E5-FFFDD6D20AF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C9F9-4160-B2E5-FFFDD6D20AF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C9F9-4160-B2E5-FFFDD6D20AF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C9F9-4160-B2E5-FFFDD6D20AF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1'!$B$245:$B$249</c:f>
              <c:strCache>
                <c:ptCount val="5"/>
                <c:pt idx="0">
                  <c:v>Puedo recordar y comprendo bien las  7 líneas fuerza</c:v>
                </c:pt>
                <c:pt idx="1">
                  <c:v>Puedo recordar y comprendo bien al menos 5 de las líneas fuerza</c:v>
                </c:pt>
                <c:pt idx="2">
                  <c:v>Puedo recordar y comprendo bien al menos 3 de las líneas fuerza</c:v>
                </c:pt>
                <c:pt idx="3">
                  <c:v>No recuerdo con claridad y/o no estoy segura(o) de comprender bien las líneas fuerza</c:v>
                </c:pt>
                <c:pt idx="4">
                  <c:v>Aún no recibo capacitación sobre las Líneas Fuerza, no las conozco</c:v>
                </c:pt>
              </c:strCache>
            </c:strRef>
          </c:cat>
          <c:val>
            <c:numRef>
              <c:f>'Respuestas de formulario 1'!$C$245:$C$249</c:f>
              <c:numCache>
                <c:formatCode>General</c:formatCode>
                <c:ptCount val="5"/>
                <c:pt idx="0">
                  <c:v>14</c:v>
                </c:pt>
                <c:pt idx="1">
                  <c:v>29</c:v>
                </c:pt>
                <c:pt idx="2">
                  <c:v>35</c:v>
                </c:pt>
                <c:pt idx="3">
                  <c:v>29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F9-4160-B2E5-FFFDD6D20AF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3.2.A.  El </a:t>
            </a:r>
            <a:r>
              <a:rPr lang="es-MX" sz="1600" b="1" dirty="0" err="1"/>
              <a:t>socioconstructivismo</a:t>
            </a:r>
            <a:r>
              <a:rPr lang="es-MX" sz="1600" b="1" dirty="0"/>
              <a:t> y la pedagogía crítica liberadora constituyen el núcleo del enfoque pedagógico de nuestro Modelo Educativo. ¿En qué medida consideras que nuestras prácticas educativas están alineadas a dicho enfoque?</a:t>
            </a:r>
          </a:p>
        </c:rich>
      </c:tx>
      <c:layout>
        <c:manualLayout>
          <c:xMode val="edge"/>
          <c:yMode val="edge"/>
          <c:x val="0.1039000464583185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1'!$C$252</c:f>
              <c:strCache>
                <c:ptCount val="1"/>
                <c:pt idx="0">
                  <c:v>Completamente alineadas a éste enfoque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1'!$C$253:$C$254</c:f>
              <c:numCache>
                <c:formatCode>General</c:formatCode>
                <c:ptCount val="2"/>
                <c:pt idx="0">
                  <c:v>46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670-47A7-B839-FC979E6D79C4}"/>
            </c:ext>
          </c:extLst>
        </c:ser>
        <c:ser>
          <c:idx val="1"/>
          <c:order val="1"/>
          <c:tx>
            <c:strRef>
              <c:f>'Respuestas de formulario 1'!$D$252</c:f>
              <c:strCache>
                <c:ptCount val="1"/>
                <c:pt idx="0">
                  <c:v>Más o menos alineadas a este enfoque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1'!$D$253:$D$254</c:f>
              <c:numCache>
                <c:formatCode>General</c:formatCode>
                <c:ptCount val="2"/>
                <c:pt idx="0">
                  <c:v>52</c:v>
                </c:pt>
                <c:pt idx="1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70-47A7-B839-FC979E6D79C4}"/>
            </c:ext>
          </c:extLst>
        </c:ser>
        <c:ser>
          <c:idx val="2"/>
          <c:order val="2"/>
          <c:tx>
            <c:strRef>
              <c:f>'Respuestas de formulario 1'!$E$252</c:f>
              <c:strCache>
                <c:ptCount val="1"/>
                <c:pt idx="0">
                  <c:v>Sólo parcialmente alineadas a este enfoque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1'!$E$253:$E$254</c:f>
              <c:numCache>
                <c:formatCode>General</c:formatCode>
                <c:ptCount val="2"/>
                <c:pt idx="0">
                  <c:v>7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670-47A7-B839-FC979E6D79C4}"/>
            </c:ext>
          </c:extLst>
        </c:ser>
        <c:ser>
          <c:idx val="3"/>
          <c:order val="3"/>
          <c:tx>
            <c:strRef>
              <c:f>'Respuestas de formulario 1'!$F$252</c:f>
              <c:strCache>
                <c:ptCount val="1"/>
                <c:pt idx="0">
                  <c:v>No siguen este enfoque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1'!$F$253:$F$254</c:f>
              <c:numCache>
                <c:formatCode>General</c:formatCode>
                <c:ptCount val="2"/>
                <c:pt idx="0">
                  <c:v>0</c:v>
                </c:pt>
                <c:pt idx="1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70-47A7-B839-FC979E6D79C4}"/>
            </c:ext>
          </c:extLst>
        </c:ser>
        <c:ser>
          <c:idx val="4"/>
          <c:order val="4"/>
          <c:tx>
            <c:strRef>
              <c:f>'Respuestas de formulario 1'!$G$252</c:f>
              <c:strCache>
                <c:ptCount val="1"/>
                <c:pt idx="0">
                  <c:v>Desconozco en qué consiste este enfoque pedagògico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1'!$B$253:$B$254</c:f>
              <c:strCache>
                <c:ptCount val="2"/>
                <c:pt idx="0">
                  <c:v>Socioconstructivismo (Vygotski)</c:v>
                </c:pt>
                <c:pt idx="1">
                  <c:v>Pedagogía crítica y liberadora (Paulo Freire)</c:v>
                </c:pt>
              </c:strCache>
            </c:strRef>
          </c:cat>
          <c:val>
            <c:numRef>
              <c:f>'Respuestas de formulario 1'!$G$253:$G$254</c:f>
              <c:numCache>
                <c:formatCode>General</c:formatCode>
                <c:ptCount val="2"/>
                <c:pt idx="0">
                  <c:v>19</c:v>
                </c:pt>
                <c:pt idx="1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670-47A7-B839-FC979E6D79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776831"/>
        <c:axId val="73777247"/>
      </c:barChart>
      <c:catAx>
        <c:axId val="7377683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7247"/>
        <c:crosses val="autoZero"/>
        <c:auto val="1"/>
        <c:lblAlgn val="ctr"/>
        <c:lblOffset val="100"/>
        <c:noMultiLvlLbl val="0"/>
      </c:catAx>
      <c:valAx>
        <c:axId val="73777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77683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3.2.B.  Los siguientes son los cuatro principios pedagógicos de nuestro modelo educativo</a:t>
            </a:r>
            <a:r>
              <a:rPr lang="es-MX" sz="1800" dirty="0"/>
              <a:t>. </a:t>
            </a:r>
            <a:r>
              <a:rPr lang="es-ES" sz="1600" b="1" i="0" u="none" strike="noStrike" baseline="0" dirty="0">
                <a:effectLst/>
              </a:rPr>
              <a:t>¿Qué tanto están cada uno de estos principios incorporados en forma óptima en nuestra práctica educativa?</a:t>
            </a:r>
            <a:r>
              <a:rPr lang="es-MX" sz="1800" dirty="0"/>
              <a:t> </a:t>
            </a:r>
            <a:endParaRPr lang="es-MX" sz="1600" dirty="0"/>
          </a:p>
        </c:rich>
      </c:tx>
      <c:layout>
        <c:manualLayout>
          <c:xMode val="edge"/>
          <c:yMode val="edge"/>
          <c:x val="0.112175550619857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1'!$C$257</c:f>
              <c:strCache>
                <c:ptCount val="1"/>
                <c:pt idx="0">
                  <c:v>Totalmente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1'!$C$258:$C$261</c:f>
              <c:numCache>
                <c:formatCode>General</c:formatCode>
                <c:ptCount val="4"/>
                <c:pt idx="0">
                  <c:v>49</c:v>
                </c:pt>
                <c:pt idx="1">
                  <c:v>43</c:v>
                </c:pt>
                <c:pt idx="2">
                  <c:v>39</c:v>
                </c:pt>
                <c:pt idx="3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88-4E96-B881-5B8246A41F4C}"/>
            </c:ext>
          </c:extLst>
        </c:ser>
        <c:ser>
          <c:idx val="1"/>
          <c:order val="1"/>
          <c:tx>
            <c:strRef>
              <c:f>'Respuestas de formulario 1'!$D$257</c:f>
              <c:strCache>
                <c:ptCount val="1"/>
                <c:pt idx="0">
                  <c:v>En buena medida, en su mayor parte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1'!$D$258:$D$261</c:f>
              <c:numCache>
                <c:formatCode>General</c:formatCode>
                <c:ptCount val="4"/>
                <c:pt idx="0">
                  <c:v>62</c:v>
                </c:pt>
                <c:pt idx="1">
                  <c:v>59</c:v>
                </c:pt>
                <c:pt idx="2">
                  <c:v>61</c:v>
                </c:pt>
                <c:pt idx="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88-4E96-B881-5B8246A41F4C}"/>
            </c:ext>
          </c:extLst>
        </c:ser>
        <c:ser>
          <c:idx val="2"/>
          <c:order val="2"/>
          <c:tx>
            <c:strRef>
              <c:f>'Respuestas de formulario 1'!$E$257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1'!$E$258:$E$261</c:f>
              <c:numCache>
                <c:formatCode>General</c:formatCode>
                <c:ptCount val="4"/>
                <c:pt idx="0">
                  <c:v>13</c:v>
                </c:pt>
                <c:pt idx="1">
                  <c:v>22</c:v>
                </c:pt>
                <c:pt idx="2">
                  <c:v>20</c:v>
                </c:pt>
                <c:pt idx="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88-4E96-B881-5B8246A41F4C}"/>
            </c:ext>
          </c:extLst>
        </c:ser>
        <c:ser>
          <c:idx val="3"/>
          <c:order val="3"/>
          <c:tx>
            <c:strRef>
              <c:f>'Respuestas de formulario 1'!$F$257</c:f>
              <c:strCache>
                <c:ptCount val="1"/>
                <c:pt idx="0">
                  <c:v>En poca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1'!$F$258:$F$261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88-4E96-B881-5B8246A41F4C}"/>
            </c:ext>
          </c:extLst>
        </c:ser>
        <c:ser>
          <c:idx val="4"/>
          <c:order val="4"/>
          <c:tx>
            <c:strRef>
              <c:f>'Respuestas de formulario 1'!$G$257</c:f>
              <c:strCache>
                <c:ptCount val="1"/>
                <c:pt idx="0">
                  <c:v>No comprendo bien alguno o varios de estos principios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strRef>
              <c:f>'Respuestas de formulario 1'!$B$258:$B$261</c:f>
              <c:strCache>
                <c:ptCount val="4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</c:strCache>
            </c:strRef>
          </c:cat>
          <c:val>
            <c:numRef>
              <c:f>'Respuestas de formulario 1'!$G$258:$G$261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888-4E96-B881-5B8246A41F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621499151"/>
        <c:axId val="1621498735"/>
      </c:barChart>
      <c:catAx>
        <c:axId val="1621499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8735"/>
        <c:crosses val="autoZero"/>
        <c:auto val="1"/>
        <c:lblAlgn val="ctr"/>
        <c:lblOffset val="100"/>
        <c:noMultiLvlLbl val="0"/>
      </c:catAx>
      <c:valAx>
        <c:axId val="16214987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621499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3.3. Los siguientes son algunos de los rasgos del perfil que queremos desarrollar en nuestras facilitadoras(es). ¿En qué medida crees que tú ya los tienes desarrollados?</a:t>
            </a:r>
          </a:p>
        </c:rich>
      </c:tx>
      <c:layout>
        <c:manualLayout>
          <c:xMode val="edge"/>
          <c:yMode val="edge"/>
          <c:x val="0.135207397127877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1'!$C$264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1'!$C$265:$C$267</c:f>
              <c:numCache>
                <c:formatCode>General</c:formatCode>
                <c:ptCount val="3"/>
                <c:pt idx="0">
                  <c:v>19</c:v>
                </c:pt>
                <c:pt idx="1">
                  <c:v>39</c:v>
                </c:pt>
                <c:pt idx="2">
                  <c:v>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D58-4B7D-BF5B-813EA6D38E6D}"/>
            </c:ext>
          </c:extLst>
        </c:ser>
        <c:ser>
          <c:idx val="1"/>
          <c:order val="1"/>
          <c:tx>
            <c:strRef>
              <c:f>'Respuestas de formulario 1'!$D$264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1'!$D$265:$D$267</c:f>
              <c:numCache>
                <c:formatCode>General</c:formatCode>
                <c:ptCount val="3"/>
                <c:pt idx="0">
                  <c:v>75</c:v>
                </c:pt>
                <c:pt idx="1">
                  <c:v>69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D58-4B7D-BF5B-813EA6D38E6D}"/>
            </c:ext>
          </c:extLst>
        </c:ser>
        <c:ser>
          <c:idx val="2"/>
          <c:order val="2"/>
          <c:tx>
            <c:strRef>
              <c:f>'Respuestas de formulario 1'!$E$264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1'!$E$265:$E$267</c:f>
              <c:numCache>
                <c:formatCode>General</c:formatCode>
                <c:ptCount val="3"/>
                <c:pt idx="0">
                  <c:v>28</c:v>
                </c:pt>
                <c:pt idx="1">
                  <c:v>15</c:v>
                </c:pt>
                <c:pt idx="2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D58-4B7D-BF5B-813EA6D38E6D}"/>
            </c:ext>
          </c:extLst>
        </c:ser>
        <c:ser>
          <c:idx val="3"/>
          <c:order val="3"/>
          <c:tx>
            <c:strRef>
              <c:f>'Respuestas de formulario 1'!$F$264</c:f>
              <c:strCache>
                <c:ptCount val="1"/>
                <c:pt idx="0">
                  <c:v>Aún por desarrollar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1'!$B$265:$B$267</c:f>
              <c:strCache>
                <c:ptCount val="3"/>
                <c:pt idx="0">
                  <c:v>Conocemos a fondo las características psicoevolutivas y el contexto de las personas a las que acompañamos</c:v>
                </c:pt>
                <c:pt idx="1">
                  <c:v>Dominamos los contenidos de nuestros programas/proyectos y seguimos aprendiendo</c:v>
                </c:pt>
                <c:pt idx="2">
                  <c:v>Somos investigadoras e investigadores apasionados y en permanente desarrollo</c:v>
                </c:pt>
              </c:strCache>
            </c:strRef>
          </c:cat>
          <c:val>
            <c:numRef>
              <c:f>'Respuestas de formulario 1'!$F$265:$F$267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D58-4B7D-BF5B-813EA6D38E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62703"/>
        <c:axId val="312337743"/>
      </c:barChart>
      <c:catAx>
        <c:axId val="312362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37743"/>
        <c:crosses val="autoZero"/>
        <c:auto val="1"/>
        <c:lblAlgn val="ctr"/>
        <c:lblOffset val="100"/>
        <c:noMultiLvlLbl val="0"/>
      </c:catAx>
      <c:valAx>
        <c:axId val="3123377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62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3.4. ¿En qué medida las niñas, niños y adolescentes, jóvenes y adultos que participan en nuestros programas/proyectos formativos están cumpliendo con el rol que les toca para lograr nuestra misión educadora?</a:t>
            </a:r>
          </a:p>
        </c:rich>
      </c:tx>
      <c:layout>
        <c:manualLayout>
          <c:xMode val="edge"/>
          <c:yMode val="edge"/>
          <c:x val="0.1143431824143198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1'!$C$271:$C$274</c:f>
              <c:numCache>
                <c:formatCode>General</c:formatCode>
                <c:ptCount val="4"/>
                <c:pt idx="0">
                  <c:v>18</c:v>
                </c:pt>
                <c:pt idx="1">
                  <c:v>31</c:v>
                </c:pt>
                <c:pt idx="2">
                  <c:v>17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A81-4BA5-A1A1-BE8EBA658AFE}"/>
            </c:ext>
          </c:extLst>
        </c:ser>
        <c:ser>
          <c:idx val="1"/>
          <c:order val="1"/>
          <c:tx>
            <c:strRef>
              <c:f>'Respuestas de formulario 1'!$D$270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1'!$D$271:$D$274</c:f>
              <c:numCache>
                <c:formatCode>General</c:formatCode>
                <c:ptCount val="4"/>
                <c:pt idx="0">
                  <c:v>63</c:v>
                </c:pt>
                <c:pt idx="1">
                  <c:v>61</c:v>
                </c:pt>
                <c:pt idx="2">
                  <c:v>65</c:v>
                </c:pt>
                <c:pt idx="3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A81-4BA5-A1A1-BE8EBA658AFE}"/>
            </c:ext>
          </c:extLst>
        </c:ser>
        <c:ser>
          <c:idx val="2"/>
          <c:order val="2"/>
          <c:tx>
            <c:strRef>
              <c:f>'Respuestas de formulario 1'!$E$270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1'!$E$271:$E$274</c:f>
              <c:numCache>
                <c:formatCode>General</c:formatCode>
                <c:ptCount val="4"/>
                <c:pt idx="0">
                  <c:v>39</c:v>
                </c:pt>
                <c:pt idx="1">
                  <c:v>30</c:v>
                </c:pt>
                <c:pt idx="2">
                  <c:v>36</c:v>
                </c:pt>
                <c:pt idx="3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A81-4BA5-A1A1-BE8EBA658AFE}"/>
            </c:ext>
          </c:extLst>
        </c:ser>
        <c:ser>
          <c:idx val="3"/>
          <c:order val="3"/>
          <c:tx>
            <c:strRef>
              <c:f>'Respuestas de formulario 1'!$F$270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1'!$B$271:$B$274</c:f>
              <c:strCache>
                <c:ptCount val="4"/>
                <c:pt idx="0">
                  <c:v>Asumen, acorde a su edad, la responsabilidad de su educación</c:v>
                </c:pt>
                <c:pt idx="1">
                  <c:v>Ejercen su libertad y participan activamente en la vida de la comunidad educativa</c:v>
                </c:pt>
                <c:pt idx="2">
                  <c:v>Aceptan libremente ir haciendo vida los valores del Evangelio</c:v>
                </c:pt>
                <c:pt idx="3">
                  <c:v>Realizan prácticas de justicia, paz y cuidado de la integridad de la creación</c:v>
                </c:pt>
              </c:strCache>
            </c:strRef>
          </c:cat>
          <c:val>
            <c:numRef>
              <c:f>'Respuestas de formulario 1'!$F$271:$F$274</c:f>
              <c:numCache>
                <c:formatCode>General</c:formatCode>
                <c:ptCount val="4"/>
                <c:pt idx="0">
                  <c:v>4</c:v>
                </c:pt>
                <c:pt idx="1">
                  <c:v>2</c:v>
                </c:pt>
                <c:pt idx="2">
                  <c:v>6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A81-4BA5-A1A1-BE8EBA658AF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6118223"/>
        <c:axId val="206120303"/>
      </c:barChart>
      <c:catAx>
        <c:axId val="2061182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20303"/>
        <c:crosses val="autoZero"/>
        <c:auto val="1"/>
        <c:lblAlgn val="ctr"/>
        <c:lblOffset val="100"/>
        <c:noMultiLvlLbl val="0"/>
      </c:catAx>
      <c:valAx>
        <c:axId val="20612030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61182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3.5. ¿En qué medida las familias están cumpliendo con el rol que les toca para lograr nuestra misión educadora</a:t>
            </a:r>
            <a:r>
              <a:rPr lang="es-MX" sz="1100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1'!$C$277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1'!$C$278:$C$281</c:f>
              <c:numCache>
                <c:formatCode>General</c:formatCode>
                <c:ptCount val="4"/>
                <c:pt idx="0">
                  <c:v>14</c:v>
                </c:pt>
                <c:pt idx="1">
                  <c:v>9</c:v>
                </c:pt>
                <c:pt idx="2">
                  <c:v>19</c:v>
                </c:pt>
                <c:pt idx="3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40-46C5-8A44-E66A7A98F3C7}"/>
            </c:ext>
          </c:extLst>
        </c:ser>
        <c:ser>
          <c:idx val="1"/>
          <c:order val="1"/>
          <c:tx>
            <c:strRef>
              <c:f>'Respuestas de formulario 1'!$D$277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1'!$D$278:$D$281</c:f>
              <c:numCache>
                <c:formatCode>General</c:formatCode>
                <c:ptCount val="4"/>
                <c:pt idx="0">
                  <c:v>62</c:v>
                </c:pt>
                <c:pt idx="1">
                  <c:v>55</c:v>
                </c:pt>
                <c:pt idx="2">
                  <c:v>65</c:v>
                </c:pt>
                <c:pt idx="3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40-46C5-8A44-E66A7A98F3C7}"/>
            </c:ext>
          </c:extLst>
        </c:ser>
        <c:ser>
          <c:idx val="2"/>
          <c:order val="2"/>
          <c:tx>
            <c:strRef>
              <c:f>'Respuestas de formulario 1'!$E$277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1'!$E$278:$E$281</c:f>
              <c:numCache>
                <c:formatCode>General</c:formatCode>
                <c:ptCount val="4"/>
                <c:pt idx="0">
                  <c:v>45</c:v>
                </c:pt>
                <c:pt idx="1">
                  <c:v>54</c:v>
                </c:pt>
                <c:pt idx="2">
                  <c:v>37</c:v>
                </c:pt>
                <c:pt idx="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40-46C5-8A44-E66A7A98F3C7}"/>
            </c:ext>
          </c:extLst>
        </c:ser>
        <c:ser>
          <c:idx val="3"/>
          <c:order val="3"/>
          <c:tx>
            <c:strRef>
              <c:f>'Respuestas de formulario 1'!$F$277</c:f>
              <c:strCache>
                <c:ptCount val="1"/>
                <c:pt idx="0">
                  <c:v>Escasamente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1'!$B$278:$B$281</c:f>
              <c:strCache>
                <c:ptCount val="4"/>
                <c:pt idx="0">
                  <c:v>Participan activamente en la comunidad educativa, porque la educación que esta promueve tiene para ellas un profundo sentido</c:v>
                </c:pt>
                <c:pt idx="1">
                  <c:v>Comparten con el programa/proyecto la responsabilidad de la educación de los miembros que las integran, pero se asumen como primeros responsables de esta</c:v>
                </c:pt>
                <c:pt idx="2">
                  <c:v>Son empáticas y solidarias con los miembros de la comunidad</c:v>
                </c:pt>
                <c:pt idx="3">
                  <c:v>Promueven la acción formativa de la obra en su interior y en la comunidad</c:v>
                </c:pt>
              </c:strCache>
            </c:strRef>
          </c:cat>
          <c:val>
            <c:numRef>
              <c:f>'Respuestas de formulario 1'!$F$278:$F$281</c:f>
              <c:numCache>
                <c:formatCode>General</c:formatCode>
                <c:ptCount val="4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540-46C5-8A44-E66A7A98F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12603087"/>
        <c:axId val="212605583"/>
      </c:barChart>
      <c:catAx>
        <c:axId val="21260308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5583"/>
        <c:crosses val="autoZero"/>
        <c:auto val="1"/>
        <c:lblAlgn val="ctr"/>
        <c:lblOffset val="100"/>
        <c:noMultiLvlLbl val="0"/>
      </c:catAx>
      <c:valAx>
        <c:axId val="212605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260308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7768-4AD9-AA62-408C2E4CB2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7768-4AD9-AA62-408C2E4CB2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7768-4AD9-AA62-408C2E4CB22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7768-4AD9-AA62-408C2E4CB227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1'!$B$284:$B$287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No la favorecen</c:v>
                </c:pt>
              </c:strCache>
            </c:strRef>
          </c:cat>
          <c:val>
            <c:numRef>
              <c:f>'Respuestas de formulario 1'!$C$284:$C$287</c:f>
              <c:numCache>
                <c:formatCode>General</c:formatCode>
                <c:ptCount val="4"/>
                <c:pt idx="0">
                  <c:v>29</c:v>
                </c:pt>
                <c:pt idx="1">
                  <c:v>68</c:v>
                </c:pt>
                <c:pt idx="2">
                  <c:v>26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768-4AD9-AA62-408C2E4CB22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3.7. ¿En qué medida consideras que hemos logrado plenamente las siguientes aspiraciones?</a:t>
            </a:r>
            <a:endParaRPr lang="es-MX" sz="11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1'!$C$290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1'!$C$291:$C$293</c:f>
              <c:numCache>
                <c:formatCode>General</c:formatCode>
                <c:ptCount val="3"/>
                <c:pt idx="0">
                  <c:v>75</c:v>
                </c:pt>
                <c:pt idx="1">
                  <c:v>65</c:v>
                </c:pt>
                <c:pt idx="2">
                  <c:v>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5-4030-8B92-F33803FF9C77}"/>
            </c:ext>
          </c:extLst>
        </c:ser>
        <c:ser>
          <c:idx val="1"/>
          <c:order val="1"/>
          <c:tx>
            <c:strRef>
              <c:f>'Respuestas de formulario 1'!$D$290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1'!$D$291:$D$293</c:f>
              <c:numCache>
                <c:formatCode>General</c:formatCode>
                <c:ptCount val="3"/>
                <c:pt idx="0">
                  <c:v>49</c:v>
                </c:pt>
                <c:pt idx="1">
                  <c:v>59</c:v>
                </c:pt>
                <c:pt idx="2">
                  <c:v>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B5-4030-8B92-F33803FF9C77}"/>
            </c:ext>
          </c:extLst>
        </c:ser>
        <c:ser>
          <c:idx val="2"/>
          <c:order val="2"/>
          <c:tx>
            <c:strRef>
              <c:f>'Respuestas de formulario 1'!$E$290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1'!$E$291:$E$293</c:f>
              <c:numCache>
                <c:formatCode>General</c:formatCode>
                <c:ptCount val="3"/>
                <c:pt idx="0">
                  <c:v>18</c:v>
                </c:pt>
                <c:pt idx="1">
                  <c:v>13</c:v>
                </c:pt>
                <c:pt idx="2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B5-4030-8B92-F33803FF9C77}"/>
            </c:ext>
          </c:extLst>
        </c:ser>
        <c:ser>
          <c:idx val="3"/>
          <c:order val="3"/>
          <c:tx>
            <c:strRef>
              <c:f>'Respuestas de formulario 1'!$F$290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1'!$B$291:$B$293</c:f>
              <c:strCache>
                <c:ptCount val="3"/>
                <c:pt idx="0">
                  <c:v>Que la espiritualidad del SCJ esté presente en todos y cada uno de nuestros espacios y proyectos formativos.</c:v>
                </c:pt>
                <c:pt idx="1">
                  <c:v>Que la formación integral de nuestros sujetos de aprendizaje sea fomentada desde todas las áreas y proyectos</c:v>
                </c:pt>
                <c:pt idx="2">
                  <c:v>Que una formación JPIC esté siendo promovida activamente desde todas las áreas y proyectos</c:v>
                </c:pt>
              </c:strCache>
            </c:strRef>
          </c:cat>
          <c:val>
            <c:numRef>
              <c:f>'Respuestas de formulario 1'!$F$291:$F$293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9B5-4030-8B92-F33803FF9C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1976058559"/>
        <c:axId val="1976057311"/>
      </c:barChart>
      <c:catAx>
        <c:axId val="197605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7311"/>
        <c:crosses val="autoZero"/>
        <c:auto val="1"/>
        <c:lblAlgn val="ctr"/>
        <c:lblOffset val="100"/>
        <c:noMultiLvlLbl val="0"/>
      </c:catAx>
      <c:valAx>
        <c:axId val="19760573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9760585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3.8. Indica en qué medida contamos con programas/proyectos formativos adecuados y  suficientes para fomentar el perfil que deseamos en nuestros sujetos de aprendizaje.</a:t>
            </a:r>
          </a:p>
        </c:rich>
      </c:tx>
      <c:layout>
        <c:manualLayout>
          <c:xMode val="edge"/>
          <c:yMode val="edge"/>
          <c:x val="0.10536294584681745"/>
          <c:y val="6.703796196149909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1'!$C$296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1'!$C$297:$C$303</c:f>
              <c:numCache>
                <c:formatCode>General</c:formatCode>
                <c:ptCount val="7"/>
                <c:pt idx="0">
                  <c:v>43</c:v>
                </c:pt>
                <c:pt idx="1">
                  <c:v>60</c:v>
                </c:pt>
                <c:pt idx="2">
                  <c:v>63</c:v>
                </c:pt>
                <c:pt idx="3">
                  <c:v>77</c:v>
                </c:pt>
                <c:pt idx="4">
                  <c:v>37</c:v>
                </c:pt>
                <c:pt idx="5">
                  <c:v>23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44-4CCB-9F55-5995DE0B4742}"/>
            </c:ext>
          </c:extLst>
        </c:ser>
        <c:ser>
          <c:idx val="1"/>
          <c:order val="1"/>
          <c:tx>
            <c:strRef>
              <c:f>'Respuestas de formulario 1'!$D$296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1'!$D$297:$D$303</c:f>
              <c:numCache>
                <c:formatCode>General</c:formatCode>
                <c:ptCount val="7"/>
                <c:pt idx="0">
                  <c:v>57</c:v>
                </c:pt>
                <c:pt idx="1">
                  <c:v>57</c:v>
                </c:pt>
                <c:pt idx="2">
                  <c:v>52</c:v>
                </c:pt>
                <c:pt idx="3">
                  <c:v>36</c:v>
                </c:pt>
                <c:pt idx="4">
                  <c:v>60</c:v>
                </c:pt>
                <c:pt idx="5">
                  <c:v>67</c:v>
                </c:pt>
                <c:pt idx="6">
                  <c:v>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44-4CCB-9F55-5995DE0B4742}"/>
            </c:ext>
          </c:extLst>
        </c:ser>
        <c:ser>
          <c:idx val="2"/>
          <c:order val="2"/>
          <c:tx>
            <c:strRef>
              <c:f>'Respuestas de formulario 1'!$E$296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1'!$E$297:$E$303</c:f>
              <c:numCache>
                <c:formatCode>General</c:formatCode>
                <c:ptCount val="7"/>
                <c:pt idx="0">
                  <c:v>21</c:v>
                </c:pt>
                <c:pt idx="1">
                  <c:v>7</c:v>
                </c:pt>
                <c:pt idx="2">
                  <c:v>9</c:v>
                </c:pt>
                <c:pt idx="3">
                  <c:v>9</c:v>
                </c:pt>
                <c:pt idx="4">
                  <c:v>26</c:v>
                </c:pt>
                <c:pt idx="5">
                  <c:v>33</c:v>
                </c:pt>
                <c:pt idx="6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44-4CCB-9F55-5995DE0B4742}"/>
            </c:ext>
          </c:extLst>
        </c:ser>
        <c:ser>
          <c:idx val="3"/>
          <c:order val="3"/>
          <c:tx>
            <c:strRef>
              <c:f>'Respuestas de formulario 1'!$F$296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1'!$B$297:$B$303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1'!$F$297:$F$303</c:f>
              <c:numCache>
                <c:formatCode>General</c:formatCode>
                <c:ptCount val="7"/>
                <c:pt idx="0">
                  <c:v>3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44-4CCB-9F55-5995DE0B47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827007"/>
        <c:axId val="429816607"/>
      </c:barChart>
      <c:catAx>
        <c:axId val="42982700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16607"/>
        <c:crosses val="autoZero"/>
        <c:auto val="1"/>
        <c:lblAlgn val="ctr"/>
        <c:lblOffset val="100"/>
        <c:noMultiLvlLbl val="0"/>
      </c:catAx>
      <c:valAx>
        <c:axId val="42981660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3.9. Indica en qué medida contamos con metodologías de enseñanza-aprendizaje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241925894640622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1'!$C$306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1'!$C$307:$C$313</c:f>
              <c:numCache>
                <c:formatCode>General</c:formatCode>
                <c:ptCount val="7"/>
                <c:pt idx="0">
                  <c:v>40</c:v>
                </c:pt>
                <c:pt idx="1">
                  <c:v>57</c:v>
                </c:pt>
                <c:pt idx="2">
                  <c:v>53</c:v>
                </c:pt>
                <c:pt idx="3">
                  <c:v>60</c:v>
                </c:pt>
                <c:pt idx="4">
                  <c:v>35</c:v>
                </c:pt>
                <c:pt idx="5">
                  <c:v>28</c:v>
                </c:pt>
                <c:pt idx="6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5F-4F6D-8FAA-05C12C49D6BA}"/>
            </c:ext>
          </c:extLst>
        </c:ser>
        <c:ser>
          <c:idx val="1"/>
          <c:order val="1"/>
          <c:tx>
            <c:strRef>
              <c:f>'Respuestas de formulario 1'!$D$306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1'!$D$307:$D$313</c:f>
              <c:numCache>
                <c:formatCode>General</c:formatCode>
                <c:ptCount val="7"/>
                <c:pt idx="0">
                  <c:v>57</c:v>
                </c:pt>
                <c:pt idx="1">
                  <c:v>56</c:v>
                </c:pt>
                <c:pt idx="2">
                  <c:v>56</c:v>
                </c:pt>
                <c:pt idx="3">
                  <c:v>48</c:v>
                </c:pt>
                <c:pt idx="4">
                  <c:v>63</c:v>
                </c:pt>
                <c:pt idx="5">
                  <c:v>68</c:v>
                </c:pt>
                <c:pt idx="6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5F-4F6D-8FAA-05C12C49D6BA}"/>
            </c:ext>
          </c:extLst>
        </c:ser>
        <c:ser>
          <c:idx val="2"/>
          <c:order val="2"/>
          <c:tx>
            <c:strRef>
              <c:f>'Respuestas de formulario 1'!$E$306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1'!$E$307:$E$313</c:f>
              <c:numCache>
                <c:formatCode>General</c:formatCode>
                <c:ptCount val="7"/>
                <c:pt idx="0">
                  <c:v>25</c:v>
                </c:pt>
                <c:pt idx="1">
                  <c:v>11</c:v>
                </c:pt>
                <c:pt idx="2">
                  <c:v>14</c:v>
                </c:pt>
                <c:pt idx="3">
                  <c:v>16</c:v>
                </c:pt>
                <c:pt idx="4">
                  <c:v>22</c:v>
                </c:pt>
                <c:pt idx="5">
                  <c:v>23</c:v>
                </c:pt>
                <c:pt idx="6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5F-4F6D-8FAA-05C12C49D6BA}"/>
            </c:ext>
          </c:extLst>
        </c:ser>
        <c:ser>
          <c:idx val="3"/>
          <c:order val="3"/>
          <c:tx>
            <c:strRef>
              <c:f>'Respuestas de formulario 1'!$F$306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1'!$B$307:$B$313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1'!$F$307:$F$313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4</c:v>
                </c:pt>
                <c:pt idx="5">
                  <c:v>5</c:v>
                </c:pt>
                <c:pt idx="6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85F-4F6D-8FAA-05C12C49D6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54733983"/>
        <c:axId val="454735647"/>
      </c:barChart>
      <c:catAx>
        <c:axId val="45473398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5647"/>
        <c:crosses val="autoZero"/>
        <c:auto val="1"/>
        <c:lblAlgn val="ctr"/>
        <c:lblOffset val="100"/>
        <c:noMultiLvlLbl val="0"/>
      </c:catAx>
      <c:valAx>
        <c:axId val="4547356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5473398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9C30-4798-9F8D-9EEDF3F89CF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9C30-4798-9F8D-9EEDF3F89CF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9C30-4798-9F8D-9EEDF3F89CF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9C30-4798-9F8D-9EEDF3F89CF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1'!$B$165:$B$168</c:f>
              <c:strCache>
                <c:ptCount val="4"/>
                <c:pt idx="0">
                  <c:v>Muy de acuerdo</c:v>
                </c:pt>
                <c:pt idx="1">
                  <c:v>De acuerdo</c:v>
                </c:pt>
                <c:pt idx="2">
                  <c:v>Relativamente en desacuerdo</c:v>
                </c:pt>
                <c:pt idx="3">
                  <c:v>En desacuerdo</c:v>
                </c:pt>
              </c:strCache>
            </c:strRef>
          </c:cat>
          <c:val>
            <c:numRef>
              <c:f>'Respuestas de formulario 1'!$C$165:$C$168</c:f>
              <c:numCache>
                <c:formatCode>General</c:formatCode>
                <c:ptCount val="4"/>
                <c:pt idx="0">
                  <c:v>0</c:v>
                </c:pt>
                <c:pt idx="1">
                  <c:v>33</c:v>
                </c:pt>
                <c:pt idx="2">
                  <c:v>59</c:v>
                </c:pt>
                <c:pt idx="3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9C30-4798-9F8D-9EEDF3F89CF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3.10. Indica en qué medida contamos con metodologías de evaluación adecuadas y  suficientes para fomentar el perfil que deseamos en nuestros sujetos de aprendizaje. </a:t>
            </a:r>
          </a:p>
        </c:rich>
      </c:tx>
      <c:layout>
        <c:manualLayout>
          <c:xMode val="edge"/>
          <c:yMode val="edge"/>
          <c:x val="0.11021123063842372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1'!$C$316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1'!$C$317:$C$323</c:f>
              <c:numCache>
                <c:formatCode>General</c:formatCode>
                <c:ptCount val="7"/>
                <c:pt idx="0">
                  <c:v>27</c:v>
                </c:pt>
                <c:pt idx="1">
                  <c:v>44</c:v>
                </c:pt>
                <c:pt idx="2">
                  <c:v>33</c:v>
                </c:pt>
                <c:pt idx="3">
                  <c:v>39</c:v>
                </c:pt>
                <c:pt idx="4">
                  <c:v>26</c:v>
                </c:pt>
                <c:pt idx="5">
                  <c:v>21</c:v>
                </c:pt>
                <c:pt idx="6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E2-42EF-9D7C-68EA0FBA137E}"/>
            </c:ext>
          </c:extLst>
        </c:ser>
        <c:ser>
          <c:idx val="1"/>
          <c:order val="1"/>
          <c:tx>
            <c:strRef>
              <c:f>'Respuestas de formulario 1'!$D$316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1'!$D$317:$D$323</c:f>
              <c:numCache>
                <c:formatCode>General</c:formatCode>
                <c:ptCount val="7"/>
                <c:pt idx="0">
                  <c:v>48</c:v>
                </c:pt>
                <c:pt idx="1">
                  <c:v>62</c:v>
                </c:pt>
                <c:pt idx="2">
                  <c:v>65</c:v>
                </c:pt>
                <c:pt idx="3">
                  <c:v>53</c:v>
                </c:pt>
                <c:pt idx="4">
                  <c:v>52</c:v>
                </c:pt>
                <c:pt idx="5">
                  <c:v>58</c:v>
                </c:pt>
                <c:pt idx="6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E2-42EF-9D7C-68EA0FBA137E}"/>
            </c:ext>
          </c:extLst>
        </c:ser>
        <c:ser>
          <c:idx val="2"/>
          <c:order val="2"/>
          <c:tx>
            <c:strRef>
              <c:f>'Respuestas de formulario 1'!$E$316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1'!$E$317:$E$323</c:f>
              <c:numCache>
                <c:formatCode>General</c:formatCode>
                <c:ptCount val="7"/>
                <c:pt idx="0">
                  <c:v>38</c:v>
                </c:pt>
                <c:pt idx="1">
                  <c:v>17</c:v>
                </c:pt>
                <c:pt idx="2">
                  <c:v>23</c:v>
                </c:pt>
                <c:pt idx="3">
                  <c:v>25</c:v>
                </c:pt>
                <c:pt idx="4">
                  <c:v>36</c:v>
                </c:pt>
                <c:pt idx="5">
                  <c:v>32</c:v>
                </c:pt>
                <c:pt idx="6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E2-42EF-9D7C-68EA0FBA137E}"/>
            </c:ext>
          </c:extLst>
        </c:ser>
        <c:ser>
          <c:idx val="3"/>
          <c:order val="3"/>
          <c:tx>
            <c:strRef>
              <c:f>'Respuestas de formulario 1'!$F$316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1'!$B$317:$B$323</c:f>
              <c:strCache>
                <c:ptCount val="7"/>
                <c:pt idx="0">
                  <c:v>Salud, bienestar y desarrollo físico</c:v>
                </c:pt>
                <c:pt idx="1">
                  <c:v>Desarrollo intelectual</c:v>
                </c:pt>
                <c:pt idx="2">
                  <c:v>Desarrollo socioemocional</c:v>
                </c:pt>
                <c:pt idx="3">
                  <c:v>Desarrollo espiritual</c:v>
                </c:pt>
                <c:pt idx="4">
                  <c:v>Competencias ciudadanas</c:v>
                </c:pt>
                <c:pt idx="5">
                  <c:v>Análisis de la realidad</c:v>
                </c:pt>
                <c:pt idx="6">
                  <c:v>Gestión de proyectos socioambientales</c:v>
                </c:pt>
              </c:strCache>
            </c:strRef>
          </c:cat>
          <c:val>
            <c:numRef>
              <c:f>'Respuestas de formulario 1'!$F$317:$F$323</c:f>
              <c:numCache>
                <c:formatCode>General</c:formatCode>
                <c:ptCount val="7"/>
                <c:pt idx="0">
                  <c:v>11</c:v>
                </c:pt>
                <c:pt idx="1">
                  <c:v>1</c:v>
                </c:pt>
                <c:pt idx="2">
                  <c:v>3</c:v>
                </c:pt>
                <c:pt idx="3">
                  <c:v>7</c:v>
                </c:pt>
                <c:pt idx="4">
                  <c:v>10</c:v>
                </c:pt>
                <c:pt idx="5">
                  <c:v>13</c:v>
                </c:pt>
                <c:pt idx="6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FE2-42EF-9D7C-68EA0FBA1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031904079"/>
        <c:axId val="2031901583"/>
      </c:barChart>
      <c:catAx>
        <c:axId val="203190407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1583"/>
        <c:crosses val="autoZero"/>
        <c:auto val="1"/>
        <c:lblAlgn val="ctr"/>
        <c:lblOffset val="100"/>
        <c:noMultiLvlLbl val="0"/>
      </c:catAx>
      <c:valAx>
        <c:axId val="203190158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03190407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3.11. ¿En qué medida la forma en que evaluamos el aprendizaje responde a las siguientes características?</a:t>
            </a:r>
            <a:endParaRPr lang="es-MX" sz="1050" b="1" dirty="0"/>
          </a:p>
        </c:rich>
      </c:tx>
      <c:layout>
        <c:manualLayout>
          <c:xMode val="edge"/>
          <c:yMode val="edge"/>
          <c:x val="0.10813682101014016"/>
          <c:y val="7.47609855970312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1'!$C$326</c:f>
              <c:strCache>
                <c:ptCount val="1"/>
                <c:pt idx="0">
                  <c:v>En alto grado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1'!$C$327:$C$332</c:f>
              <c:numCache>
                <c:formatCode>General</c:formatCode>
                <c:ptCount val="6"/>
                <c:pt idx="0">
                  <c:v>61</c:v>
                </c:pt>
                <c:pt idx="1">
                  <c:v>62</c:v>
                </c:pt>
                <c:pt idx="2">
                  <c:v>58</c:v>
                </c:pt>
                <c:pt idx="3">
                  <c:v>57</c:v>
                </c:pt>
                <c:pt idx="4">
                  <c:v>58</c:v>
                </c:pt>
                <c:pt idx="5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E6-47B4-BEE5-224396CD0D91}"/>
            </c:ext>
          </c:extLst>
        </c:ser>
        <c:ser>
          <c:idx val="1"/>
          <c:order val="1"/>
          <c:tx>
            <c:strRef>
              <c:f>'Respuestas de formulario 1'!$D$326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1'!$D$327:$D$332</c:f>
              <c:numCache>
                <c:formatCode>General</c:formatCode>
                <c:ptCount val="6"/>
                <c:pt idx="0">
                  <c:v>61</c:v>
                </c:pt>
                <c:pt idx="1">
                  <c:v>60</c:v>
                </c:pt>
                <c:pt idx="2">
                  <c:v>61</c:v>
                </c:pt>
                <c:pt idx="3">
                  <c:v>66</c:v>
                </c:pt>
                <c:pt idx="4">
                  <c:v>63</c:v>
                </c:pt>
                <c:pt idx="5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E6-47B4-BEE5-224396CD0D91}"/>
            </c:ext>
          </c:extLst>
        </c:ser>
        <c:ser>
          <c:idx val="2"/>
          <c:order val="2"/>
          <c:tx>
            <c:strRef>
              <c:f>'Respuestas de formulario 1'!$E$326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1'!$E$327:$E$332</c:f>
              <c:numCache>
                <c:formatCode>General</c:formatCode>
                <c:ptCount val="6"/>
                <c:pt idx="0">
                  <c:v>34</c:v>
                </c:pt>
                <c:pt idx="1">
                  <c:v>34</c:v>
                </c:pt>
                <c:pt idx="2">
                  <c:v>33</c:v>
                </c:pt>
                <c:pt idx="3">
                  <c:v>14</c:v>
                </c:pt>
                <c:pt idx="4">
                  <c:v>14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E6-47B4-BEE5-224396CD0D91}"/>
            </c:ext>
          </c:extLst>
        </c:ser>
        <c:ser>
          <c:idx val="3"/>
          <c:order val="3"/>
          <c:tx>
            <c:strRef>
              <c:f>'Respuestas de formulario 1'!$F$326</c:f>
              <c:strCache>
                <c:ptCount val="1"/>
                <c:pt idx="0">
                  <c:v>En escasa 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1'!$B$327:$B$332</c:f>
              <c:strCache>
                <c:ptCount val="6"/>
                <c:pt idx="0">
                  <c:v>Es  fundamentalmente formativa, la calificación (aún si somos colegio) es secundaria</c:v>
                </c:pt>
                <c:pt idx="1">
                  <c:v>Realmente tiene sentido para nuestros sujetos</c:v>
                </c:pt>
                <c:pt idx="2">
                  <c:v>Fomenta su aprendizaje autónomo</c:v>
                </c:pt>
                <c:pt idx="3">
                  <c:v>Es justa</c:v>
                </c:pt>
                <c:pt idx="4">
                  <c:v>Le da importancia tanto al proceso como a los resultados</c:v>
                </c:pt>
                <c:pt idx="5">
                  <c:v>Tanto nosotros como facilitadores(as) y la institución misma, nos hacemos corresponsables de los resultados</c:v>
                </c:pt>
              </c:strCache>
            </c:strRef>
          </c:cat>
          <c:val>
            <c:numRef>
              <c:f>'Respuestas de formulario 1'!$F$327:$F$332</c:f>
              <c:numCache>
                <c:formatCode>General</c:formatCode>
                <c:ptCount val="6"/>
                <c:pt idx="0">
                  <c:v>2</c:v>
                </c:pt>
                <c:pt idx="1">
                  <c:v>2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FE6-47B4-BEE5-224396CD0D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1663"/>
        <c:axId val="429786655"/>
      </c:barChart>
      <c:catAx>
        <c:axId val="42978166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6655"/>
        <c:crosses val="autoZero"/>
        <c:auto val="1"/>
        <c:lblAlgn val="ctr"/>
        <c:lblOffset val="100"/>
        <c:noMultiLvlLbl val="0"/>
      </c:catAx>
      <c:valAx>
        <c:axId val="42978665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16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3.12. ¿En qué medida consideramos que nuestros sujetos de aprendizaje han logrado desarrollar en la medida esperada (de acuerdo a su edad) las siguientes características, o, si es el caso, las bases suficientes que necesitarán más adelante </a:t>
            </a:r>
            <a:r>
              <a:rPr lang="es-MX" sz="1600" b="1"/>
              <a:t>para desarrolla</a:t>
            </a:r>
            <a:endParaRPr lang="es-MX" sz="1600" b="1" dirty="0"/>
          </a:p>
        </c:rich>
      </c:tx>
      <c:layout>
        <c:manualLayout>
          <c:xMode val="edge"/>
          <c:yMode val="edge"/>
          <c:x val="0.1024143915587653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1'!$C$335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1'!$C$336:$C$349</c:f>
              <c:numCache>
                <c:formatCode>General</c:formatCode>
                <c:ptCount val="14"/>
                <c:pt idx="0">
                  <c:v>18</c:v>
                </c:pt>
                <c:pt idx="1">
                  <c:v>8</c:v>
                </c:pt>
                <c:pt idx="2">
                  <c:v>18</c:v>
                </c:pt>
                <c:pt idx="3">
                  <c:v>27</c:v>
                </c:pt>
                <c:pt idx="4">
                  <c:v>25</c:v>
                </c:pt>
                <c:pt idx="5">
                  <c:v>12</c:v>
                </c:pt>
                <c:pt idx="6">
                  <c:v>19</c:v>
                </c:pt>
                <c:pt idx="7">
                  <c:v>17</c:v>
                </c:pt>
                <c:pt idx="8">
                  <c:v>12</c:v>
                </c:pt>
                <c:pt idx="9">
                  <c:v>25</c:v>
                </c:pt>
                <c:pt idx="10">
                  <c:v>30</c:v>
                </c:pt>
                <c:pt idx="11">
                  <c:v>21</c:v>
                </c:pt>
                <c:pt idx="12">
                  <c:v>37</c:v>
                </c:pt>
                <c:pt idx="13">
                  <c:v>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95-49CD-8E76-C24E2948A99A}"/>
            </c:ext>
          </c:extLst>
        </c:ser>
        <c:ser>
          <c:idx val="1"/>
          <c:order val="1"/>
          <c:tx>
            <c:strRef>
              <c:f>'Respuestas de formulario 1'!$D$335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1'!$D$336:$D$349</c:f>
              <c:numCache>
                <c:formatCode>General</c:formatCode>
                <c:ptCount val="14"/>
                <c:pt idx="0">
                  <c:v>83</c:v>
                </c:pt>
                <c:pt idx="1">
                  <c:v>59</c:v>
                </c:pt>
                <c:pt idx="2">
                  <c:v>64</c:v>
                </c:pt>
                <c:pt idx="3">
                  <c:v>80</c:v>
                </c:pt>
                <c:pt idx="4">
                  <c:v>67</c:v>
                </c:pt>
                <c:pt idx="5">
                  <c:v>71</c:v>
                </c:pt>
                <c:pt idx="6">
                  <c:v>76</c:v>
                </c:pt>
                <c:pt idx="7">
                  <c:v>60</c:v>
                </c:pt>
                <c:pt idx="8">
                  <c:v>56</c:v>
                </c:pt>
                <c:pt idx="9">
                  <c:v>74</c:v>
                </c:pt>
                <c:pt idx="10">
                  <c:v>67</c:v>
                </c:pt>
                <c:pt idx="11">
                  <c:v>54</c:v>
                </c:pt>
                <c:pt idx="12">
                  <c:v>71</c:v>
                </c:pt>
                <c:pt idx="1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95-49CD-8E76-C24E2948A99A}"/>
            </c:ext>
          </c:extLst>
        </c:ser>
        <c:ser>
          <c:idx val="2"/>
          <c:order val="2"/>
          <c:tx>
            <c:strRef>
              <c:f>'Respuestas de formulario 1'!$E$335</c:f>
              <c:strCache>
                <c:ptCount val="1"/>
                <c:pt idx="0">
                  <c:v>Por debajo de lo esperado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1'!$E$336:$E$349</c:f>
              <c:numCache>
                <c:formatCode>General</c:formatCode>
                <c:ptCount val="14"/>
                <c:pt idx="0">
                  <c:v>22</c:v>
                </c:pt>
                <c:pt idx="1">
                  <c:v>48</c:v>
                </c:pt>
                <c:pt idx="2">
                  <c:v>41</c:v>
                </c:pt>
                <c:pt idx="3">
                  <c:v>17</c:v>
                </c:pt>
                <c:pt idx="4">
                  <c:v>26</c:v>
                </c:pt>
                <c:pt idx="5">
                  <c:v>39</c:v>
                </c:pt>
                <c:pt idx="6">
                  <c:v>26</c:v>
                </c:pt>
                <c:pt idx="7">
                  <c:v>42</c:v>
                </c:pt>
                <c:pt idx="8">
                  <c:v>48</c:v>
                </c:pt>
                <c:pt idx="9">
                  <c:v>24</c:v>
                </c:pt>
                <c:pt idx="10">
                  <c:v>26</c:v>
                </c:pt>
                <c:pt idx="11">
                  <c:v>44</c:v>
                </c:pt>
                <c:pt idx="12">
                  <c:v>15</c:v>
                </c:pt>
                <c:pt idx="13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95-49CD-8E76-C24E2948A99A}"/>
            </c:ext>
          </c:extLst>
        </c:ser>
        <c:ser>
          <c:idx val="3"/>
          <c:order val="3"/>
          <c:tx>
            <c:strRef>
              <c:f>'Respuestas de formulario 1'!$F$335</c:f>
              <c:strCache>
                <c:ptCount val="1"/>
                <c:pt idx="0">
                  <c:v>En forma escasa o muy deficiente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1'!$B$336:$B$349</c:f>
              <c:strCache>
                <c:ptCount val="14"/>
                <c:pt idx="0">
                  <c:v>Se conocen a sí mismos(as)</c:v>
                </c:pt>
                <c:pt idx="1">
                  <c:v>Tienen un proyecto de vida claro</c:v>
                </c:pt>
                <c:pt idx="2">
                  <c:v>Cuidan bien de su salud</c:v>
                </c:pt>
                <c:pt idx="3">
                  <c:v>Tienen relaciones armoniosas con los demás</c:v>
                </c:pt>
                <c:pt idx="4">
                  <c:v>Cuidan de los más vulnerables</c:v>
                </c:pt>
                <c:pt idx="5">
                  <c:v>Se comunican de manera asertiva y efectiva</c:v>
                </c:pt>
                <c:pt idx="6">
                  <c:v>Trabajan en forma colaborativa y en red</c:v>
                </c:pt>
                <c:pt idx="7">
                  <c:v>Participan en análisis frecuentes de la realidad</c:v>
                </c:pt>
                <c:pt idx="8">
                  <c:v>Conocen y aprecian sus raíces históricas</c:v>
                </c:pt>
                <c:pt idx="9">
                  <c:v>Están comprometidos y participan en la construcción de mundo justo, pacífico y respetuoso de la diversidad</c:v>
                </c:pt>
                <c:pt idx="10">
                  <c:v>Cuidan de la naturaleza y el medio ambiente</c:v>
                </c:pt>
                <c:pt idx="11">
                  <c:v>Participan por iniciativa propia en proyectos innovadores de transformación socioambiental</c:v>
                </c:pt>
                <c:pt idx="12">
                  <c:v>Vivien la equidad de género</c:v>
                </c:pt>
                <c:pt idx="13">
                  <c:v>Disfrutan el arte y se expresan a través de él</c:v>
                </c:pt>
              </c:strCache>
            </c:strRef>
          </c:cat>
          <c:val>
            <c:numRef>
              <c:f>'Respuestas de formulario 1'!$F$336:$F$349</c:f>
              <c:numCache>
                <c:formatCode>General</c:formatCode>
                <c:ptCount val="14"/>
                <c:pt idx="0">
                  <c:v>1</c:v>
                </c:pt>
                <c:pt idx="1">
                  <c:v>9</c:v>
                </c:pt>
                <c:pt idx="2">
                  <c:v>1</c:v>
                </c:pt>
                <c:pt idx="3">
                  <c:v>0</c:v>
                </c:pt>
                <c:pt idx="4">
                  <c:v>6</c:v>
                </c:pt>
                <c:pt idx="5">
                  <c:v>2</c:v>
                </c:pt>
                <c:pt idx="6">
                  <c:v>3</c:v>
                </c:pt>
                <c:pt idx="7">
                  <c:v>5</c:v>
                </c:pt>
                <c:pt idx="8">
                  <c:v>8</c:v>
                </c:pt>
                <c:pt idx="9">
                  <c:v>1</c:v>
                </c:pt>
                <c:pt idx="10">
                  <c:v>1</c:v>
                </c:pt>
                <c:pt idx="11">
                  <c:v>5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395-49CD-8E76-C24E2948A9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312358543"/>
        <c:axId val="312358959"/>
      </c:barChart>
      <c:catAx>
        <c:axId val="31235854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959"/>
        <c:crosses val="autoZero"/>
        <c:auto val="1"/>
        <c:lblAlgn val="ctr"/>
        <c:lblOffset val="100"/>
        <c:noMultiLvlLbl val="0"/>
      </c:catAx>
      <c:valAx>
        <c:axId val="31235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1235854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4.1. ¿En qué medida nuestras comunidades educativas son poseedoras de las siguientes cualidades?</a:t>
            </a:r>
          </a:p>
        </c:rich>
      </c:tx>
      <c:layout>
        <c:manualLayout>
          <c:xMode val="edge"/>
          <c:yMode val="edge"/>
          <c:x val="0.1101975988128888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1'!$C$353</c:f>
              <c:strCache>
                <c:ptCount val="1"/>
                <c:pt idx="0">
                  <c:v>En gran medida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1'!$C$354:$C$358</c:f>
              <c:numCache>
                <c:formatCode>General</c:formatCode>
                <c:ptCount val="5"/>
                <c:pt idx="0">
                  <c:v>38</c:v>
                </c:pt>
                <c:pt idx="1">
                  <c:v>36</c:v>
                </c:pt>
                <c:pt idx="2">
                  <c:v>46</c:v>
                </c:pt>
                <c:pt idx="3">
                  <c:v>22</c:v>
                </c:pt>
                <c:pt idx="4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E5-4977-B60A-C1624639A561}"/>
            </c:ext>
          </c:extLst>
        </c:ser>
        <c:ser>
          <c:idx val="1"/>
          <c:order val="1"/>
          <c:tx>
            <c:strRef>
              <c:f>'Respuestas de formulario 1'!$D$353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1'!$D$354:$D$358</c:f>
              <c:numCache>
                <c:formatCode>General</c:formatCode>
                <c:ptCount val="5"/>
                <c:pt idx="0">
                  <c:v>68</c:v>
                </c:pt>
                <c:pt idx="1">
                  <c:v>66</c:v>
                </c:pt>
                <c:pt idx="2">
                  <c:v>57</c:v>
                </c:pt>
                <c:pt idx="3">
                  <c:v>52</c:v>
                </c:pt>
                <c:pt idx="4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E5-4977-B60A-C1624639A561}"/>
            </c:ext>
          </c:extLst>
        </c:ser>
        <c:ser>
          <c:idx val="2"/>
          <c:order val="2"/>
          <c:tx>
            <c:strRef>
              <c:f>'Respuestas de formulario 1'!$E$353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1'!$E$354:$E$358</c:f>
              <c:numCache>
                <c:formatCode>General</c:formatCode>
                <c:ptCount val="5"/>
                <c:pt idx="0">
                  <c:v>12</c:v>
                </c:pt>
                <c:pt idx="1">
                  <c:v>15</c:v>
                </c:pt>
                <c:pt idx="2">
                  <c:v>15</c:v>
                </c:pt>
                <c:pt idx="3">
                  <c:v>33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E5-4977-B60A-C1624639A561}"/>
            </c:ext>
          </c:extLst>
        </c:ser>
        <c:ser>
          <c:idx val="3"/>
          <c:order val="3"/>
          <c:tx>
            <c:strRef>
              <c:f>'Respuestas de formulario 1'!$F$353</c:f>
              <c:strCache>
                <c:ptCount val="1"/>
                <c:pt idx="0">
                  <c:v>En escasa o nula medida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1'!$B$354:$B$358</c:f>
              <c:strCache>
                <c:ptCount val="5"/>
                <c:pt idx="0">
                  <c:v>Prevalecen las relaciones armónicas</c:v>
                </c:pt>
                <c:pt idx="1">
                  <c:v>Conviven en forma sana y frecuente</c:v>
                </c:pt>
                <c:pt idx="2">
                  <c:v>Tienen un alto sentido de pertenencia</c:v>
                </c:pt>
                <c:pt idx="3">
                  <c:v>Han construido lazos muy sólidos con el resto de las obras apostólicas de la Provincia de México</c:v>
                </c:pt>
                <c:pt idx="4">
                  <c:v>Han construido lazos muy fuertes con otras instancias locales, nacionales e internacionales con las que hacen sinergia</c:v>
                </c:pt>
              </c:strCache>
            </c:strRef>
          </c:cat>
          <c:val>
            <c:numRef>
              <c:f>'Respuestas de formulario 1'!$F$354:$F$358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E5-4977-B60A-C1624639A5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29785823"/>
        <c:axId val="429789151"/>
      </c:barChart>
      <c:catAx>
        <c:axId val="42978582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9151"/>
        <c:crosses val="autoZero"/>
        <c:auto val="1"/>
        <c:lblAlgn val="ctr"/>
        <c:lblOffset val="100"/>
        <c:noMultiLvlLbl val="0"/>
      </c:catAx>
      <c:valAx>
        <c:axId val="4297891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7858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4.2. ¿En qué medida en nuestras comunidades se fomenta y apoya en forma decidida el empoderamiento individual y colectivo, a favor de la construcción de un mundo más justo, pacífico y cuidadoso de la integridad de la creación, y del propio desarrollo inst</a:t>
            </a:r>
          </a:p>
        </c:rich>
      </c:tx>
      <c:layout>
        <c:manualLayout>
          <c:xMode val="edge"/>
          <c:yMode val="edge"/>
          <c:x val="0.1070614135189623"/>
          <c:y val="7.20353892283837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412-4CD0-A285-9A0D274D1F6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412-4CD0-A285-9A0D274D1F6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412-4CD0-A285-9A0D274D1F6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412-4CD0-A285-9A0D274D1F6E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1'!$B$361:$B$364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1'!$C$361:$C$364</c:f>
              <c:numCache>
                <c:formatCode>General</c:formatCode>
                <c:ptCount val="4"/>
                <c:pt idx="0">
                  <c:v>34</c:v>
                </c:pt>
                <c:pt idx="1">
                  <c:v>64</c:v>
                </c:pt>
                <c:pt idx="2">
                  <c:v>19</c:v>
                </c:pt>
                <c:pt idx="3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2412-4CD0-A285-9A0D274D1F6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5.1. ¿En qué medida en la obra apostólica a la que perteneces, es la propia comunidad educativa la principal promotora del desarrollo institucional, apoyándose en metodologías específicas para impulsar el aprendizaje organizacional y la innovación?</a:t>
            </a:r>
          </a:p>
        </c:rich>
      </c:tx>
      <c:layout>
        <c:manualLayout>
          <c:xMode val="edge"/>
          <c:yMode val="edge"/>
          <c:x val="0.10978575890837947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8328-4A5E-8A9C-ACB63B748DB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8328-4A5E-8A9C-ACB63B748DB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8328-4A5E-8A9C-ACB63B748DB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8328-4A5E-8A9C-ACB63B748DB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8328-4A5E-8A9C-ACB63B748DB8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1'!$B$368:$B$372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cuáles pueden ser metodologías para impulsar el aprendizaje organizacional y la innovación</c:v>
                </c:pt>
              </c:strCache>
            </c:strRef>
          </c:cat>
          <c:val>
            <c:numRef>
              <c:f>'Respuestas de formulario 1'!$C$368:$C$372</c:f>
              <c:numCache>
                <c:formatCode>General</c:formatCode>
                <c:ptCount val="5"/>
                <c:pt idx="0">
                  <c:v>25</c:v>
                </c:pt>
                <c:pt idx="1">
                  <c:v>53</c:v>
                </c:pt>
                <c:pt idx="2">
                  <c:v>27</c:v>
                </c:pt>
                <c:pt idx="3">
                  <c:v>1</c:v>
                </c:pt>
                <c:pt idx="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8328-4A5E-8A9C-ACB63B748DB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5.2. ¿En qué medida consideras que los programas de formación continua de tu institución están respondiendo en forma adecuada a las necesidades y al contexto?</a:t>
            </a:r>
          </a:p>
        </c:rich>
      </c:tx>
      <c:layout>
        <c:manualLayout>
          <c:xMode val="edge"/>
          <c:yMode val="edge"/>
          <c:x val="0.1859878656472289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41C2-4947-A98F-91E5636FB95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41C2-4947-A98F-91E5636FB95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41C2-4947-A98F-91E5636FB95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41C2-4947-A98F-91E5636FB95F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1'!$B$375:$B$378</c:f>
              <c:strCache>
                <c:ptCount val="4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</c:strCache>
            </c:strRef>
          </c:cat>
          <c:val>
            <c:numRef>
              <c:f>'Respuestas de formulario 1'!$C$375:$C$378</c:f>
              <c:numCache>
                <c:formatCode>General</c:formatCode>
                <c:ptCount val="4"/>
                <c:pt idx="0">
                  <c:v>28</c:v>
                </c:pt>
                <c:pt idx="1">
                  <c:v>59</c:v>
                </c:pt>
                <c:pt idx="2">
                  <c:v>26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1C2-4947-A98F-91E5636FB95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5.3. ¿En qué medida consideras que en tu comunidad e institución están logrando sistematizar aquellas experiencias educativas que están resultando clave, sobre todo por el potencial que tienen para detonar el aprendizaje organizacional?</a:t>
            </a:r>
          </a:p>
        </c:rich>
      </c:tx>
      <c:layout>
        <c:manualLayout>
          <c:xMode val="edge"/>
          <c:yMode val="edge"/>
          <c:x val="0.10080372284207471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D470-4BD6-B987-6B59CD85A27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D470-4BD6-B987-6B59CD85A27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D470-4BD6-B987-6B59CD85A27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D470-4BD6-B987-6B59CD85A27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D470-4BD6-B987-6B59CD85A27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1'!$B$381:$B$385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"sistematizar las experiencias educativas"</c:v>
                </c:pt>
              </c:strCache>
            </c:strRef>
          </c:cat>
          <c:val>
            <c:numRef>
              <c:f>'Respuestas de formulario 1'!$C$381:$C$385</c:f>
              <c:numCache>
                <c:formatCode>General</c:formatCode>
                <c:ptCount val="5"/>
                <c:pt idx="0">
                  <c:v>19</c:v>
                </c:pt>
                <c:pt idx="1">
                  <c:v>53</c:v>
                </c:pt>
                <c:pt idx="2">
                  <c:v>23</c:v>
                </c:pt>
                <c:pt idx="3">
                  <c:v>12</c:v>
                </c:pt>
                <c:pt idx="4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D470-4BD6-B987-6B59CD85A27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dirty="0"/>
              <a:t>5.4. ¿En qué medida consideras que en tu institución prevalece una cultura de planeación estratégica y ésta está sirviendo en forma poderosa para su evolución?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E968-4E2C-BB77-59673D83678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E968-4E2C-BB77-59673D83678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E968-4E2C-BB77-59673D83678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E968-4E2C-BB77-59673D83678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E968-4E2C-BB77-59673D83678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1'!$B$388:$B$392</c:f>
              <c:strCache>
                <c:ptCount val="5"/>
                <c:pt idx="0">
                  <c:v>En gran medida</c:v>
                </c:pt>
                <c:pt idx="1">
                  <c:v>En buena medida</c:v>
                </c:pt>
                <c:pt idx="2">
                  <c:v>En alguna medida</c:v>
                </c:pt>
                <c:pt idx="3">
                  <c:v>En escasa o nula medida</c:v>
                </c:pt>
                <c:pt idx="4">
                  <c:v>Desconozco a qué nos referimos con "cultura de planeación estratégica"</c:v>
                </c:pt>
              </c:strCache>
            </c:strRef>
          </c:cat>
          <c:val>
            <c:numRef>
              <c:f>'Respuestas de formulario 1'!$C$388:$C$392</c:f>
              <c:numCache>
                <c:formatCode>General</c:formatCode>
                <c:ptCount val="5"/>
                <c:pt idx="0">
                  <c:v>29</c:v>
                </c:pt>
                <c:pt idx="1">
                  <c:v>47</c:v>
                </c:pt>
                <c:pt idx="2">
                  <c:v>27</c:v>
                </c:pt>
                <c:pt idx="3">
                  <c:v>5</c:v>
                </c:pt>
                <c:pt idx="4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968-4E2C-BB77-59673D83678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FBA0-4086-88D5-B1814CAC34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FBA0-4086-88D5-B1814CAC34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FBA0-4086-88D5-B1814CAC34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FBA0-4086-88D5-B1814CAC3470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1'!$B$171:$B$174</c:f>
              <c:strCache>
                <c:ptCount val="4"/>
                <c:pt idx="0">
                  <c:v>Con mucha frecuencia</c:v>
                </c:pt>
                <c:pt idx="1">
                  <c:v>Con cierta frecuencia</c:v>
                </c:pt>
                <c:pt idx="2">
                  <c:v>Con poca frecuencia</c:v>
                </c:pt>
                <c:pt idx="3">
                  <c:v>Rara vez o nunca</c:v>
                </c:pt>
              </c:strCache>
            </c:strRef>
          </c:cat>
          <c:val>
            <c:numRef>
              <c:f>'Respuestas de formulario 1'!$C$171:$C$174</c:f>
              <c:numCache>
                <c:formatCode>General</c:formatCode>
                <c:ptCount val="4"/>
                <c:pt idx="0">
                  <c:v>4</c:v>
                </c:pt>
                <c:pt idx="1">
                  <c:v>14</c:v>
                </c:pt>
                <c:pt idx="2">
                  <c:v>37</c:v>
                </c:pt>
                <c:pt idx="3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FBA0-4086-88D5-B1814CAC3470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A1C4-4C2D-A6BD-4F1729F3BB3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A1C4-4C2D-A6BD-4F1729F3BB3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A1C4-4C2D-A6BD-4F1729F3BB3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A1C4-4C2D-A6BD-4F1729F3BB34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1'!$B$177:$B$180</c:f>
              <c:strCache>
                <c:ptCount val="4"/>
                <c:pt idx="0">
                  <c:v>Lo conozco de cerca, pues participé activamente a lo largo de todo su desarrollo.</c:v>
                </c:pt>
                <c:pt idx="1">
                  <c:v>Lo conozco parcialmente, pues participé en algunos aspectos o etapas en su desarrollo.</c:v>
                </c:pt>
                <c:pt idx="2">
                  <c:v>Tengo una noción al menos vaga, por comentarios o referencias de terceros.</c:v>
                </c:pt>
                <c:pt idx="3">
                  <c:v>Lo desconozco por completo.</c:v>
                </c:pt>
              </c:strCache>
            </c:strRef>
          </c:cat>
          <c:val>
            <c:numRef>
              <c:f>'Respuestas de formulario 1'!$C$177:$C$180</c:f>
              <c:numCache>
                <c:formatCode>General</c:formatCode>
                <c:ptCount val="4"/>
                <c:pt idx="0">
                  <c:v>8</c:v>
                </c:pt>
                <c:pt idx="1">
                  <c:v>44</c:v>
                </c:pt>
                <c:pt idx="2">
                  <c:v>45</c:v>
                </c:pt>
                <c:pt idx="3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A1C4-4C2D-A6BD-4F1729F3BB3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800" dirty="0"/>
              <a:t>2.1. ¿Qué tan convencida(o) te sientes de las siguientes afirmaciones?</a:t>
            </a:r>
          </a:p>
        </c:rich>
      </c:tx>
      <c:layout>
        <c:manualLayout>
          <c:xMode val="edge"/>
          <c:yMode val="edge"/>
          <c:x val="0.1319672813710102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1'!$C$184</c:f>
              <c:strCache>
                <c:ptCount val="1"/>
                <c:pt idx="0">
                  <c:v>Completamente convencido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1'!$C$185:$C$191</c:f>
              <c:numCache>
                <c:formatCode>General</c:formatCode>
                <c:ptCount val="7"/>
                <c:pt idx="0">
                  <c:v>94</c:v>
                </c:pt>
                <c:pt idx="1">
                  <c:v>108</c:v>
                </c:pt>
                <c:pt idx="2">
                  <c:v>96</c:v>
                </c:pt>
                <c:pt idx="3">
                  <c:v>108</c:v>
                </c:pt>
                <c:pt idx="4">
                  <c:v>107</c:v>
                </c:pt>
                <c:pt idx="5">
                  <c:v>103</c:v>
                </c:pt>
                <c:pt idx="6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52-4CFF-90E0-9F0407C7A472}"/>
            </c:ext>
          </c:extLst>
        </c:ser>
        <c:ser>
          <c:idx val="1"/>
          <c:order val="1"/>
          <c:tx>
            <c:strRef>
              <c:f>'Respuestas de formulario 1'!$D$184</c:f>
              <c:strCache>
                <c:ptCount val="1"/>
                <c:pt idx="0">
                  <c:v>Relativamente convencido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1'!$D$185:$D$191</c:f>
              <c:numCache>
                <c:formatCode>General</c:formatCode>
                <c:ptCount val="7"/>
                <c:pt idx="0">
                  <c:v>17</c:v>
                </c:pt>
                <c:pt idx="1">
                  <c:v>9</c:v>
                </c:pt>
                <c:pt idx="2">
                  <c:v>21</c:v>
                </c:pt>
                <c:pt idx="3">
                  <c:v>10</c:v>
                </c:pt>
                <c:pt idx="4">
                  <c:v>8</c:v>
                </c:pt>
                <c:pt idx="5">
                  <c:v>13</c:v>
                </c:pt>
                <c:pt idx="6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952-4CFF-90E0-9F0407C7A472}"/>
            </c:ext>
          </c:extLst>
        </c:ser>
        <c:ser>
          <c:idx val="2"/>
          <c:order val="2"/>
          <c:tx>
            <c:strRef>
              <c:f>'Respuestas de formulario 1'!$E$184</c:f>
              <c:strCache>
                <c:ptCount val="1"/>
                <c:pt idx="0">
                  <c:v>Con fuertes dudas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1'!$E$185:$E$191</c:f>
              <c:numCache>
                <c:formatCode>General</c:formatCode>
                <c:ptCount val="7"/>
                <c:pt idx="0">
                  <c:v>4</c:v>
                </c:pt>
                <c:pt idx="1">
                  <c:v>1</c:v>
                </c:pt>
                <c:pt idx="2">
                  <c:v>0</c:v>
                </c:pt>
                <c:pt idx="3">
                  <c:v>0</c:v>
                </c:pt>
                <c:pt idx="4">
                  <c:v>3</c:v>
                </c:pt>
                <c:pt idx="5">
                  <c:v>1</c:v>
                </c:pt>
                <c:pt idx="6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952-4CFF-90E0-9F0407C7A472}"/>
            </c:ext>
          </c:extLst>
        </c:ser>
        <c:ser>
          <c:idx val="3"/>
          <c:order val="3"/>
          <c:tx>
            <c:strRef>
              <c:f>'Respuestas de formulario 1'!$F$184</c:f>
              <c:strCache>
                <c:ptCount val="1"/>
                <c:pt idx="0">
                  <c:v>En desacuerdo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1'!$F$185:$F$191</c:f>
              <c:numCache>
                <c:formatCode>General</c:formatCode>
                <c:ptCount val="7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952-4CFF-90E0-9F0407C7A472}"/>
            </c:ext>
          </c:extLst>
        </c:ser>
        <c:ser>
          <c:idx val="4"/>
          <c:order val="4"/>
          <c:tx>
            <c:strRef>
              <c:f>'Respuestas de formulario 1'!$G$184</c:f>
              <c:strCache>
                <c:ptCount val="1"/>
                <c:pt idx="0">
                  <c:v>No estoy segura(o) de comprender bien la afirmación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1'!$B$185:$B$191</c:f>
              <c:strCache>
                <c:ptCount val="7"/>
                <c:pt idx="0">
                  <c:v>El universo es creación de Dios.</c:v>
                </c:pt>
                <c:pt idx="1">
                  <c:v>La tierra es la casa común.</c:v>
                </c:pt>
                <c:pt idx="2">
                  <c:v>El ser humano es una unidad biopsicosocial y espiritual.</c:v>
                </c:pt>
                <c:pt idx="3">
                  <c:v>La persona es un ser en permanente relación y evolución.</c:v>
                </c:pt>
                <c:pt idx="4">
                  <c:v>Construir un mundo más justo, pacífico y cuidadoso de la integridad de la creación es un irrenunciable de nuestra espiritualidad.</c:v>
                </c:pt>
                <c:pt idx="5">
                  <c:v>Construir comunidad, valorando las diferencias, es un rasgo esencial de nuestra espiritualidad.</c:v>
                </c:pt>
                <c:pt idx="6">
                  <c:v>La crisis por la que atravesamos es de naturaleza socioambiental y así debemos enfrentarla, fortalecidos por nuestra relación personal con Cristo.</c:v>
                </c:pt>
              </c:strCache>
            </c:strRef>
          </c:cat>
          <c:val>
            <c:numRef>
              <c:f>'Respuestas de formulario 1'!$G$185:$G$191</c:f>
              <c:numCache>
                <c:formatCode>General</c:formatCode>
                <c:ptCount val="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9952-4CFF-90E0-9F0407C7A47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213924911"/>
        <c:axId val="213923247"/>
      </c:barChart>
      <c:catAx>
        <c:axId val="21392491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3247"/>
        <c:crosses val="autoZero"/>
        <c:auto val="1"/>
        <c:lblAlgn val="ctr"/>
        <c:lblOffset val="100"/>
        <c:noMultiLvlLbl val="0"/>
      </c:catAx>
      <c:valAx>
        <c:axId val="21392324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139249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2A3C-48AC-AC00-68BC5A5EF71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2A3C-48AC-AC00-68BC5A5EF71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2A3C-48AC-AC00-68BC5A5EF71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2A3C-48AC-AC00-68BC5A5EF71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2A3C-48AC-AC00-68BC5A5EF719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1'!$B$194:$B$198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deascuerdo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1'!$C$194:$C$198</c:f>
              <c:numCache>
                <c:formatCode>General</c:formatCode>
                <c:ptCount val="5"/>
                <c:pt idx="0">
                  <c:v>59</c:v>
                </c:pt>
                <c:pt idx="1">
                  <c:v>52</c:v>
                </c:pt>
                <c:pt idx="2">
                  <c:v>7</c:v>
                </c:pt>
                <c:pt idx="3">
                  <c:v>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2A3C-48AC-AC00-68BC5A5EF71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1-5007-4311-8401-99E39DD8FF1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3-5007-4311-8401-99E39DD8FF1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5-5007-4311-8401-99E39DD8FF15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7-5007-4311-8401-99E39DD8FF15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>
              <c:ext xmlns:c16="http://schemas.microsoft.com/office/drawing/2014/chart" uri="{C3380CC4-5D6E-409C-BE32-E72D297353CC}">
                <c16:uniqueId val="{00000009-5007-4311-8401-99E39DD8FF15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'Respuestas de formulario 1'!$B$201:$B$205</c:f>
              <c:strCache>
                <c:ptCount val="5"/>
                <c:pt idx="0">
                  <c:v>Muy identificada(o)</c:v>
                </c:pt>
                <c:pt idx="1">
                  <c:v>Identificada(o)</c:v>
                </c:pt>
                <c:pt idx="2">
                  <c:v>Poco identificada(o)</c:v>
                </c:pt>
                <c:pt idx="3">
                  <c:v>En desacuerdo</c:v>
                </c:pt>
                <c:pt idx="4">
                  <c:v>No estoy segura(o) de comprender bien la Misión</c:v>
                </c:pt>
              </c:strCache>
            </c:strRef>
          </c:cat>
          <c:val>
            <c:numRef>
              <c:f>'Respuestas de formulario 1'!$C$201:$C$205</c:f>
              <c:numCache>
                <c:formatCode>General</c:formatCode>
                <c:ptCount val="5"/>
                <c:pt idx="0">
                  <c:v>51</c:v>
                </c:pt>
                <c:pt idx="1">
                  <c:v>55</c:v>
                </c:pt>
                <c:pt idx="2">
                  <c:v>12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5007-4311-8401-99E39DD8FF15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2.4. ¿Qué tanto consideras que como equipos de trabajo hemos logrado hacer parte de nuestra forma habitual de pensar, sentir y actuar los siguientes valores y cualidades</a:t>
            </a:r>
            <a:r>
              <a:rPr lang="es-MX" sz="1600" dirty="0"/>
              <a:t>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1'!$C$208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1'!$C$209:$C$224</c:f>
              <c:numCache>
                <c:formatCode>General</c:formatCode>
                <c:ptCount val="16"/>
                <c:pt idx="0">
                  <c:v>41</c:v>
                </c:pt>
                <c:pt idx="1">
                  <c:v>55</c:v>
                </c:pt>
                <c:pt idx="2">
                  <c:v>36</c:v>
                </c:pt>
                <c:pt idx="3">
                  <c:v>36</c:v>
                </c:pt>
                <c:pt idx="4">
                  <c:v>51</c:v>
                </c:pt>
                <c:pt idx="5">
                  <c:v>40</c:v>
                </c:pt>
                <c:pt idx="6">
                  <c:v>65</c:v>
                </c:pt>
                <c:pt idx="7">
                  <c:v>42</c:v>
                </c:pt>
                <c:pt idx="8">
                  <c:v>43</c:v>
                </c:pt>
                <c:pt idx="9">
                  <c:v>57</c:v>
                </c:pt>
                <c:pt idx="10">
                  <c:v>67</c:v>
                </c:pt>
                <c:pt idx="11">
                  <c:v>64</c:v>
                </c:pt>
                <c:pt idx="12">
                  <c:v>66</c:v>
                </c:pt>
                <c:pt idx="13">
                  <c:v>30</c:v>
                </c:pt>
                <c:pt idx="14">
                  <c:v>37</c:v>
                </c:pt>
                <c:pt idx="15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21-4B54-9AD4-DFDD331C0A61}"/>
            </c:ext>
          </c:extLst>
        </c:ser>
        <c:ser>
          <c:idx val="1"/>
          <c:order val="1"/>
          <c:tx>
            <c:strRef>
              <c:f>'Respuestas de formulario 1'!$D$208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1'!$D$209:$D$224</c:f>
              <c:numCache>
                <c:formatCode>General</c:formatCode>
                <c:ptCount val="16"/>
                <c:pt idx="0">
                  <c:v>64</c:v>
                </c:pt>
                <c:pt idx="1">
                  <c:v>49</c:v>
                </c:pt>
                <c:pt idx="2">
                  <c:v>60</c:v>
                </c:pt>
                <c:pt idx="3">
                  <c:v>66</c:v>
                </c:pt>
                <c:pt idx="4">
                  <c:v>53</c:v>
                </c:pt>
                <c:pt idx="5">
                  <c:v>60</c:v>
                </c:pt>
                <c:pt idx="6">
                  <c:v>42</c:v>
                </c:pt>
                <c:pt idx="7">
                  <c:v>59</c:v>
                </c:pt>
                <c:pt idx="8">
                  <c:v>56</c:v>
                </c:pt>
                <c:pt idx="9">
                  <c:v>49</c:v>
                </c:pt>
                <c:pt idx="10">
                  <c:v>41</c:v>
                </c:pt>
                <c:pt idx="11">
                  <c:v>39</c:v>
                </c:pt>
                <c:pt idx="12">
                  <c:v>43</c:v>
                </c:pt>
                <c:pt idx="13">
                  <c:v>62</c:v>
                </c:pt>
                <c:pt idx="14">
                  <c:v>57</c:v>
                </c:pt>
                <c:pt idx="15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21-4B54-9AD4-DFDD331C0A61}"/>
            </c:ext>
          </c:extLst>
        </c:ser>
        <c:ser>
          <c:idx val="2"/>
          <c:order val="2"/>
          <c:tx>
            <c:strRef>
              <c:f>'Respuestas de formulario 1'!$E$208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1'!$E$209:$E$224</c:f>
              <c:numCache>
                <c:formatCode>General</c:formatCode>
                <c:ptCount val="16"/>
                <c:pt idx="0">
                  <c:v>13</c:v>
                </c:pt>
                <c:pt idx="1">
                  <c:v>13</c:v>
                </c:pt>
                <c:pt idx="2">
                  <c:v>22</c:v>
                </c:pt>
                <c:pt idx="3">
                  <c:v>15</c:v>
                </c:pt>
                <c:pt idx="4">
                  <c:v>14</c:v>
                </c:pt>
                <c:pt idx="5">
                  <c:v>18</c:v>
                </c:pt>
                <c:pt idx="6">
                  <c:v>10</c:v>
                </c:pt>
                <c:pt idx="7">
                  <c:v>16</c:v>
                </c:pt>
                <c:pt idx="8">
                  <c:v>18</c:v>
                </c:pt>
                <c:pt idx="9">
                  <c:v>12</c:v>
                </c:pt>
                <c:pt idx="10">
                  <c:v>10</c:v>
                </c:pt>
                <c:pt idx="11">
                  <c:v>15</c:v>
                </c:pt>
                <c:pt idx="12">
                  <c:v>9</c:v>
                </c:pt>
                <c:pt idx="13">
                  <c:v>25</c:v>
                </c:pt>
                <c:pt idx="14">
                  <c:v>23</c:v>
                </c:pt>
                <c:pt idx="15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21-4B54-9AD4-DFDD331C0A61}"/>
            </c:ext>
          </c:extLst>
        </c:ser>
        <c:ser>
          <c:idx val="3"/>
          <c:order val="3"/>
          <c:tx>
            <c:strRef>
              <c:f>'Respuestas de formulario 1'!$F$208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'Respuestas de formulario 1'!$B$209:$B$224</c:f>
              <c:strCache>
                <c:ptCount val="16"/>
                <c:pt idx="0">
                  <c:v>Solidaridad</c:v>
                </c:pt>
                <c:pt idx="1">
                  <c:v>Respeto</c:v>
                </c:pt>
                <c:pt idx="2">
                  <c:v>Sentido comunitario</c:v>
                </c:pt>
                <c:pt idx="3">
                  <c:v>Justicia</c:v>
                </c:pt>
                <c:pt idx="4">
                  <c:v>Paz</c:v>
                </c:pt>
                <c:pt idx="5">
                  <c:v>Honestidad</c:v>
                </c:pt>
                <c:pt idx="6">
                  <c:v>Responsabilidad</c:v>
                </c:pt>
                <c:pt idx="7">
                  <c:v>Corresponsabilidad</c:v>
                </c:pt>
                <c:pt idx="8">
                  <c:v>Liderazgo</c:v>
                </c:pt>
                <c:pt idx="9">
                  <c:v>Resiliencia</c:v>
                </c:pt>
                <c:pt idx="10">
                  <c:v>Esperanza</c:v>
                </c:pt>
                <c:pt idx="11">
                  <c:v>Gratitud</c:v>
                </c:pt>
                <c:pt idx="12">
                  <c:v>Alegría</c:v>
                </c:pt>
                <c:pt idx="13">
                  <c:v>Congruencia</c:v>
                </c:pt>
                <c:pt idx="14">
                  <c:v>Unidad</c:v>
                </c:pt>
                <c:pt idx="15">
                  <c:v>Ética</c:v>
                </c:pt>
              </c:strCache>
            </c:strRef>
          </c:cat>
          <c:val>
            <c:numRef>
              <c:f>'Respuestas de formulario 1'!$F$209:$F$224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B21-4B54-9AD4-DFDD331C0A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29820351"/>
        <c:axId val="429822015"/>
      </c:barChart>
      <c:catAx>
        <c:axId val="429820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2015"/>
        <c:crosses val="autoZero"/>
        <c:auto val="1"/>
        <c:lblAlgn val="ctr"/>
        <c:lblOffset val="100"/>
        <c:noMultiLvlLbl val="0"/>
      </c:catAx>
      <c:valAx>
        <c:axId val="42982201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298203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 sz="1600" b="1" dirty="0"/>
              <a:t>2.5. ¿Qué tanto consideras que como facilitadores(as) y personas somos un buen ejemplo a seguir de las siguientes características o rasgos?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'Respuestas de formulario 1'!$C$227</c:f>
              <c:strCache>
                <c:ptCount val="1"/>
                <c:pt idx="0">
                  <c:v>Mucho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1'!$C$228:$C$241</c:f>
              <c:numCache>
                <c:formatCode>General</c:formatCode>
                <c:ptCount val="14"/>
                <c:pt idx="0">
                  <c:v>40</c:v>
                </c:pt>
                <c:pt idx="1">
                  <c:v>33</c:v>
                </c:pt>
                <c:pt idx="2">
                  <c:v>31</c:v>
                </c:pt>
                <c:pt idx="3">
                  <c:v>44</c:v>
                </c:pt>
                <c:pt idx="4">
                  <c:v>55</c:v>
                </c:pt>
                <c:pt idx="5">
                  <c:v>31</c:v>
                </c:pt>
                <c:pt idx="6">
                  <c:v>46</c:v>
                </c:pt>
                <c:pt idx="7">
                  <c:v>37</c:v>
                </c:pt>
                <c:pt idx="8">
                  <c:v>47</c:v>
                </c:pt>
                <c:pt idx="9">
                  <c:v>52</c:v>
                </c:pt>
                <c:pt idx="10">
                  <c:v>42</c:v>
                </c:pt>
                <c:pt idx="11">
                  <c:v>32</c:v>
                </c:pt>
                <c:pt idx="12">
                  <c:v>57</c:v>
                </c:pt>
                <c:pt idx="13">
                  <c:v>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F3-4465-81B0-4AD7D1DAA572}"/>
            </c:ext>
          </c:extLst>
        </c:ser>
        <c:ser>
          <c:idx val="1"/>
          <c:order val="1"/>
          <c:tx>
            <c:strRef>
              <c:f>'Respuestas de formulario 1'!$D$227</c:f>
              <c:strCache>
                <c:ptCount val="1"/>
                <c:pt idx="0">
                  <c:v>En buena medida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1'!$D$228:$D$241</c:f>
              <c:numCache>
                <c:formatCode>General</c:formatCode>
                <c:ptCount val="14"/>
                <c:pt idx="0">
                  <c:v>61</c:v>
                </c:pt>
                <c:pt idx="1">
                  <c:v>64</c:v>
                </c:pt>
                <c:pt idx="2">
                  <c:v>59</c:v>
                </c:pt>
                <c:pt idx="3">
                  <c:v>55</c:v>
                </c:pt>
                <c:pt idx="4">
                  <c:v>44</c:v>
                </c:pt>
                <c:pt idx="5">
                  <c:v>47</c:v>
                </c:pt>
                <c:pt idx="6">
                  <c:v>54</c:v>
                </c:pt>
                <c:pt idx="7">
                  <c:v>55</c:v>
                </c:pt>
                <c:pt idx="8">
                  <c:v>41</c:v>
                </c:pt>
                <c:pt idx="9">
                  <c:v>44</c:v>
                </c:pt>
                <c:pt idx="10">
                  <c:v>58</c:v>
                </c:pt>
                <c:pt idx="11">
                  <c:v>54</c:v>
                </c:pt>
                <c:pt idx="12">
                  <c:v>47</c:v>
                </c:pt>
                <c:pt idx="13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F3-4465-81B0-4AD7D1DAA572}"/>
            </c:ext>
          </c:extLst>
        </c:ser>
        <c:ser>
          <c:idx val="2"/>
          <c:order val="2"/>
          <c:tx>
            <c:strRef>
              <c:f>'Respuestas de formulario 1'!$E$227</c:f>
              <c:strCache>
                <c:ptCount val="1"/>
                <c:pt idx="0">
                  <c:v>En alguna medida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1'!$E$228:$E$241</c:f>
              <c:numCache>
                <c:formatCode>General</c:formatCode>
                <c:ptCount val="14"/>
                <c:pt idx="0">
                  <c:v>16</c:v>
                </c:pt>
                <c:pt idx="1">
                  <c:v>20</c:v>
                </c:pt>
                <c:pt idx="2">
                  <c:v>27</c:v>
                </c:pt>
                <c:pt idx="3">
                  <c:v>18</c:v>
                </c:pt>
                <c:pt idx="4">
                  <c:v>16</c:v>
                </c:pt>
                <c:pt idx="5">
                  <c:v>33</c:v>
                </c:pt>
                <c:pt idx="6">
                  <c:v>15</c:v>
                </c:pt>
                <c:pt idx="7">
                  <c:v>21</c:v>
                </c:pt>
                <c:pt idx="8">
                  <c:v>27</c:v>
                </c:pt>
                <c:pt idx="9">
                  <c:v>21</c:v>
                </c:pt>
                <c:pt idx="10">
                  <c:v>14</c:v>
                </c:pt>
                <c:pt idx="11">
                  <c:v>24</c:v>
                </c:pt>
                <c:pt idx="12">
                  <c:v>12</c:v>
                </c:pt>
                <c:pt idx="13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F3-4465-81B0-4AD7D1DAA572}"/>
            </c:ext>
          </c:extLst>
        </c:ser>
        <c:ser>
          <c:idx val="3"/>
          <c:order val="3"/>
          <c:tx>
            <c:strRef>
              <c:f>'Respuestas de formulario 1'!$F$227</c:f>
              <c:strCache>
                <c:ptCount val="1"/>
                <c:pt idx="0">
                  <c:v>Poco o nada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'Respuestas de formulario 1'!$B$228:$B$241</c:f>
              <c:strCache>
                <c:ptCount val="14"/>
                <c:pt idx="0">
                  <c:v>Nos conocemos a nosotros mismos(as)</c:v>
                </c:pt>
                <c:pt idx="1">
                  <c:v>Con proyecto de vida claro</c:v>
                </c:pt>
                <c:pt idx="2">
                  <c:v>Cuidamos bien nuestra salud</c:v>
                </c:pt>
                <c:pt idx="3">
                  <c:v>Relaciones armoniosas con los demás</c:v>
                </c:pt>
                <c:pt idx="4">
                  <c:v>Cuidamos de los más vulnerables</c:v>
                </c:pt>
                <c:pt idx="5">
                  <c:v>Nos comunicamos de manera asertiva y efectiva</c:v>
                </c:pt>
                <c:pt idx="6">
                  <c:v>Trabajamos en forma colaborativa y en red</c:v>
                </c:pt>
                <c:pt idx="7">
                  <c:v>Hacemos análisis frecuentes de la realidad</c:v>
                </c:pt>
                <c:pt idx="8">
                  <c:v>Conocemos y apreciamos nuestras raíces históricas</c:v>
                </c:pt>
                <c:pt idx="9">
                  <c:v>Nos avocamos a la construcción de mundo justo, pacífico y respetuoso de la diversidad</c:v>
                </c:pt>
                <c:pt idx="10">
                  <c:v>Cuidamos de la naturaleza y el medio ambiente</c:v>
                </c:pt>
                <c:pt idx="11">
                  <c:v>Participamos por iniciativa propia en proyectos innovadores de transformación socioambiental</c:v>
                </c:pt>
                <c:pt idx="12">
                  <c:v>Vivimos la equidad de género</c:v>
                </c:pt>
                <c:pt idx="13">
                  <c:v>Disfrutamos el arte y nos expresamos a través de él</c:v>
                </c:pt>
              </c:strCache>
            </c:strRef>
          </c:cat>
          <c:val>
            <c:numRef>
              <c:f>'Respuestas de formulario 1'!$F$228:$F$241</c:f>
              <c:numCache>
                <c:formatCode>General</c:formatCode>
                <c:ptCount val="1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7</c:v>
                </c:pt>
                <c:pt idx="6">
                  <c:v>3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4</c:v>
                </c:pt>
                <c:pt idx="11">
                  <c:v>8</c:v>
                </c:pt>
                <c:pt idx="12">
                  <c:v>2</c:v>
                </c:pt>
                <c:pt idx="1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F3-4465-81B0-4AD7D1DAA5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73434255"/>
        <c:axId val="73437167"/>
      </c:barChart>
      <c:catAx>
        <c:axId val="734342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7167"/>
        <c:crosses val="autoZero"/>
        <c:auto val="1"/>
        <c:lblAlgn val="ctr"/>
        <c:lblOffset val="100"/>
        <c:noMultiLvlLbl val="0"/>
      </c:catAx>
      <c:valAx>
        <c:axId val="7343716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734342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5" name="Google Shape;215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9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1" name="Google Shape;231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6" name="Google Shape;236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2" name="Google Shape;242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7" name="Google Shape;247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0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Google Shape;251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2" name="Google Shape;252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200d2af956d_0_8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3" name="Google Shape;163;g200d2af956d_0_8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3" name="Google Shape;263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8" name="Google Shape;268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3" name="Google Shape;273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8" name="Google Shape;27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6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8" name="Google Shape;288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3" name="Google Shape;293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98" name="Google Shape;298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3" name="Google Shape;303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8" name="Google Shape;308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2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8" name="Google Shape;318;p3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23" name="Google Shape;323;p3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5" name="Google Shape;175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8" name="Google Shape;19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4" name="Google Shape;20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4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4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4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4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00d2af956d_0_91"/>
          <p:cNvSpPr txBox="1"/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200d2af956d_0_91"/>
          <p:cNvSpPr txBox="1"/>
          <p:nvPr>
            <p:ph idx="1" type="subTitle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9" name="Google Shape;89;g200d2af956d_0_9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g200d2af956d_0_9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g200d2af956d_0_9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00d2af956d_0_97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4" name="Google Shape;94;g200d2af956d_0_97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g200d2af956d_0_9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g200d2af956d_0_9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g200d2af956d_0_9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00d2af956d_0_10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g200d2af956d_0_10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g200d2af956d_0_10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200d2af956d_0_107"/>
          <p:cNvSpPr txBox="1"/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g200d2af956d_0_107"/>
          <p:cNvSpPr txBox="1"/>
          <p:nvPr>
            <p:ph idx="1" type="body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05" name="Google Shape;105;g200d2af956d_0_107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200d2af956d_0_107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g200d2af956d_0_107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200d2af956d_0_113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200d2af956d_0_113"/>
          <p:cNvSpPr txBox="1"/>
          <p:nvPr>
            <p:ph idx="1" type="body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g200d2af956d_0_113"/>
          <p:cNvSpPr txBox="1"/>
          <p:nvPr>
            <p:ph idx="2" type="body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2" name="Google Shape;112;g200d2af956d_0_113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200d2af956d_0_113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g200d2af956d_0_113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200d2af956d_0_120"/>
          <p:cNvSpPr txBox="1"/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g200d2af956d_0_120"/>
          <p:cNvSpPr txBox="1"/>
          <p:nvPr>
            <p:ph idx="1" type="body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18" name="Google Shape;118;g200d2af956d_0_120"/>
          <p:cNvSpPr txBox="1"/>
          <p:nvPr>
            <p:ph idx="2" type="body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9" name="Google Shape;119;g200d2af956d_0_120"/>
          <p:cNvSpPr txBox="1"/>
          <p:nvPr>
            <p:ph idx="3" type="body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120" name="Google Shape;120;g200d2af956d_0_120"/>
          <p:cNvSpPr txBox="1"/>
          <p:nvPr>
            <p:ph idx="4" type="body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g200d2af956d_0_120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2" name="Google Shape;122;g200d2af956d_0_120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g200d2af956d_0_120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200d2af956d_0_12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6" name="Google Shape;126;g200d2af956d_0_129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7" name="Google Shape;127;g200d2af956d_0_129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8" name="Google Shape;128;g200d2af956d_0_129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200d2af956d_0_134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1" name="Google Shape;131;g200d2af956d_0_134"/>
          <p:cNvSpPr txBox="1"/>
          <p:nvPr>
            <p:ph idx="1" type="body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32" name="Google Shape;132;g200d2af956d_0_134"/>
          <p:cNvSpPr txBox="1"/>
          <p:nvPr>
            <p:ph idx="2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33" name="Google Shape;133;g200d2af956d_0_13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200d2af956d_0_13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5" name="Google Shape;135;g200d2af956d_0_13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200d2af956d_0_141"/>
          <p:cNvSpPr txBox="1"/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8" name="Google Shape;138;g200d2af956d_0_141"/>
          <p:cNvSpPr/>
          <p:nvPr>
            <p:ph idx="2" type="pic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</p:sp>
      <p:sp>
        <p:nvSpPr>
          <p:cNvPr id="139" name="Google Shape;139;g200d2af956d_0_141"/>
          <p:cNvSpPr txBox="1"/>
          <p:nvPr>
            <p:ph idx="1" type="body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40" name="Google Shape;140;g200d2af956d_0_141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200d2af956d_0_141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2" name="Google Shape;142;g200d2af956d_0_141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200d2af956d_0_14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5" name="Google Shape;145;g200d2af956d_0_148"/>
          <p:cNvSpPr txBox="1"/>
          <p:nvPr>
            <p:ph idx="1" type="body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6" name="Google Shape;146;g200d2af956d_0_148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7" name="Google Shape;147;g200d2af956d_0_148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8" name="Google Shape;148;g200d2af956d_0_148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200d2af956d_0_154"/>
          <p:cNvSpPr txBox="1"/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1" name="Google Shape;151;g200d2af956d_0_154"/>
          <p:cNvSpPr txBox="1"/>
          <p:nvPr>
            <p:ph idx="1" type="body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52" name="Google Shape;152;g200d2af956d_0_154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3" name="Google Shape;153;g200d2af956d_0_154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4" name="Google Shape;154;g200d2af956d_0_154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rtl="0" algn="r">
              <a:spcBef>
                <a:spcPts val="0"/>
              </a:spcBef>
              <a:buNone/>
              <a:defRPr/>
            </a:lvl1pPr>
            <a:lvl2pPr indent="0" lvl="1" marL="0" rtl="0" algn="r">
              <a:spcBef>
                <a:spcPts val="0"/>
              </a:spcBef>
              <a:buNone/>
              <a:defRPr/>
            </a:lvl2pPr>
            <a:lvl3pPr indent="0" lvl="2" marL="0" rtl="0" algn="r">
              <a:spcBef>
                <a:spcPts val="0"/>
              </a:spcBef>
              <a:buNone/>
              <a:defRPr/>
            </a:lvl3pPr>
            <a:lvl4pPr indent="0" lvl="3" marL="0" rtl="0" algn="r">
              <a:spcBef>
                <a:spcPts val="0"/>
              </a:spcBef>
              <a:buNone/>
              <a:defRPr/>
            </a:lvl4pPr>
            <a:lvl5pPr indent="0" lvl="4" marL="0" rtl="0" algn="r">
              <a:spcBef>
                <a:spcPts val="0"/>
              </a:spcBef>
              <a:buNone/>
              <a:defRPr/>
            </a:lvl5pPr>
            <a:lvl6pPr indent="0" lvl="5" marL="0" rtl="0" algn="r">
              <a:spcBef>
                <a:spcPts val="0"/>
              </a:spcBef>
              <a:buNone/>
              <a:defRPr/>
            </a:lvl6pPr>
            <a:lvl7pPr indent="0" lvl="6" marL="0" rtl="0" algn="r">
              <a:spcBef>
                <a:spcPts val="0"/>
              </a:spcBef>
              <a:buNone/>
              <a:defRPr/>
            </a:lvl7pPr>
            <a:lvl8pPr indent="0" lvl="7" marL="0" rtl="0" algn="r">
              <a:spcBef>
                <a:spcPts val="0"/>
              </a:spcBef>
              <a:buNone/>
              <a:defRPr/>
            </a:lvl8pPr>
            <a:lvl9pPr indent="0" lvl="8" marL="0" rt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6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36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3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3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3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7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6" name="Google Shape;36;p37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7" name="Google Shape;37;p3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3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38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38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38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4" name="Google Shape;44;p38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38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3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3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3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4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4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4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4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4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4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4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4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4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4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4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3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3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00d2af956d_0_85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2" name="Google Shape;82;g200d2af956d_0_85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g200d2af956d_0_85"/>
          <p:cNvSpPr txBox="1"/>
          <p:nvPr>
            <p:ph idx="10" type="dt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g200d2af956d_0_85"/>
          <p:cNvSpPr txBox="1"/>
          <p:nvPr>
            <p:ph idx="11" type="ftr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g200d2af956d_0_85"/>
          <p:cNvSpPr txBox="1"/>
          <p:nvPr>
            <p:ph idx="12" type="sldNum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8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chart" Target="../charts/chart9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chart" Target="../charts/chart10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Relationship Id="rId3" Type="http://schemas.openxmlformats.org/officeDocument/2006/relationships/chart" Target="../charts/chart11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chart" Target="../charts/chart12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Relationship Id="rId3" Type="http://schemas.openxmlformats.org/officeDocument/2006/relationships/chart" Target="../charts/chart13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Relationship Id="rId3" Type="http://schemas.openxmlformats.org/officeDocument/2006/relationships/chart" Target="../charts/chart14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chart" Target="../charts/chart15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chart" Target="../charts/chart16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Relationship Id="rId3" Type="http://schemas.openxmlformats.org/officeDocument/2006/relationships/chart" Target="../charts/chart17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Relationship Id="rId3" Type="http://schemas.openxmlformats.org/officeDocument/2006/relationships/chart" Target="../charts/chart18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Relationship Id="rId3" Type="http://schemas.openxmlformats.org/officeDocument/2006/relationships/chart" Target="../charts/chart19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Relationship Id="rId3" Type="http://schemas.openxmlformats.org/officeDocument/2006/relationships/chart" Target="../charts/chart20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Relationship Id="rId3" Type="http://schemas.openxmlformats.org/officeDocument/2006/relationships/chart" Target="../charts/chart21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Relationship Id="rId3" Type="http://schemas.openxmlformats.org/officeDocument/2006/relationships/chart" Target="../charts/chart22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Relationship Id="rId3" Type="http://schemas.openxmlformats.org/officeDocument/2006/relationships/chart" Target="../charts/chart23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chart" Target="../charts/chart24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Relationship Id="rId3" Type="http://schemas.openxmlformats.org/officeDocument/2006/relationships/chart" Target="../charts/chart25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9.xml"/><Relationship Id="rId3" Type="http://schemas.openxmlformats.org/officeDocument/2006/relationships/chart" Target="../charts/chart26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0.xml"/><Relationship Id="rId3" Type="http://schemas.openxmlformats.org/officeDocument/2006/relationships/chart" Target="../charts/chart27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Relationship Id="rId3" Type="http://schemas.openxmlformats.org/officeDocument/2006/relationships/chart" Target="../charts/chart28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2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3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4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5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chart" Target="../charts/chart6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Colegio Guadalajara</a:t>
            </a:r>
            <a:br>
              <a:rPr lang="es-ES">
                <a:solidFill>
                  <a:schemeClr val="lt1"/>
                </a:solidFill>
              </a:rPr>
            </a:br>
            <a:r>
              <a:rPr lang="es-ES" sz="3200">
                <a:solidFill>
                  <a:schemeClr val="lt1"/>
                </a:solidFill>
              </a:rPr>
              <a:t>Procesamiento secundario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0" name="Google Shape;160;p1"/>
          <p:cNvSpPr txBox="1"/>
          <p:nvPr>
            <p:ph idx="1" type="subTitle"/>
          </p:nvPr>
        </p:nvSpPr>
        <p:spPr>
          <a:xfrm>
            <a:off x="1524000" y="3602038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b="1" lang="es-ES"/>
              <a:t>Encuesta “Mirarse en el espejo del modelo”</a:t>
            </a:r>
            <a:br>
              <a:rPr b="1" lang="es-ES"/>
            </a:br>
            <a:r>
              <a:rPr lang="es-ES"/>
              <a:t>Agosto 2022</a:t>
            </a:r>
            <a:br>
              <a:rPr lang="es-ES"/>
            </a:b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es-ES" sz="2200"/>
              <a:t>Equipo de Apoyo al proceso estratégico de planeación</a:t>
            </a:r>
            <a:br>
              <a:rPr lang="es-ES" sz="2200"/>
            </a:br>
            <a:r>
              <a:rPr lang="es-ES" sz="2200"/>
              <a:t>Área de Investigación e Innovación Educativa</a:t>
            </a:r>
            <a:br>
              <a:rPr lang="es-ES"/>
            </a:b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2" name="Google Shape;212;p9"/>
          <p:cNvGraphicFramePr/>
          <p:nvPr/>
        </p:nvGraphicFramePr>
        <p:xfrm>
          <a:off x="927652" y="742123"/>
          <a:ext cx="10455965" cy="5579164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" name="Google Shape;217;p10"/>
          <p:cNvGraphicFramePr/>
          <p:nvPr/>
        </p:nvGraphicFramePr>
        <p:xfrm>
          <a:off x="848140" y="901148"/>
          <a:ext cx="10707756" cy="528761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3.1. Nuestro Modelo Educativo se fundamenta en la concepción educativa de Magdalena Sofía Barat. ¿Qué tan bien recuerdas y comprendes cada una de sus siete líneas fuerza?</a:t>
            </a:r>
            <a:endParaRPr/>
          </a:p>
        </p:txBody>
      </p:sp>
      <p:graphicFrame>
        <p:nvGraphicFramePr>
          <p:cNvPr id="223" name="Google Shape;223;p11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" name="Google Shape;228;p12"/>
          <p:cNvGraphicFramePr/>
          <p:nvPr/>
        </p:nvGraphicFramePr>
        <p:xfrm>
          <a:off x="834887" y="702365"/>
          <a:ext cx="10522225" cy="569843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2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" name="Google Shape;233;p13"/>
          <p:cNvGraphicFramePr/>
          <p:nvPr/>
        </p:nvGraphicFramePr>
        <p:xfrm>
          <a:off x="649357" y="927651"/>
          <a:ext cx="10800521" cy="507558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solidFill>
            <a:srgbClr val="FBE4D4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es-ES" sz="4000"/>
              <a:t>Los cuatro principios pedagógicos de nuestro Modelo Educativo</a:t>
            </a:r>
            <a:endParaRPr/>
          </a:p>
        </p:txBody>
      </p:sp>
      <p:sp>
        <p:nvSpPr>
          <p:cNvPr id="239" name="Google Shape;239;p1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87350" lvl="0" marL="51435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t/>
            </a:r>
            <a:endParaRPr b="0" i="1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Construir ambientes de aprendizaje equitativos, diversos, democráticos, flexibles e innovadores, donde todas y todos se sientan parte importante y se valore lo que cada quien puede aportar.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Propiciar ambientes que estimulen la construcción colaborativa del conocimiento, la autonomía, la autogestión, la metacognición y el desarrollo de iniciativas individuales y colectivas, siempre en un marco de respeto y de compromiso con el bien común.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Utilizar metodologías activas, integradoras, problematizadoras y retadoras, mismas que potencien la capacidad de los sujetos para partir de la realidad y responder a ella.</a:t>
            </a:r>
            <a:endParaRPr b="0" i="0" sz="2000">
              <a:solidFill>
                <a:srgbClr val="202124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-514350" lvl="0" marL="51435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02124"/>
              </a:buClr>
              <a:buSzPts val="2000"/>
              <a:buFont typeface="Calibri"/>
              <a:buAutoNum type="alphaLcPeriod"/>
            </a:pPr>
            <a:r>
              <a:rPr b="0" i="1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Evaluar constantemente nuestros planes, programas, proyectos y prácticas, para redirigir el rumbo y consolidar el logro de los objetivos, dando importancia tanto a los procesos de aprendizaje como a los logros y su impacto</a:t>
            </a:r>
            <a:r>
              <a:rPr b="0" i="0" lang="es-ES" sz="20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4" name="Google Shape;244;p15"/>
          <p:cNvGraphicFramePr/>
          <p:nvPr/>
        </p:nvGraphicFramePr>
        <p:xfrm>
          <a:off x="717452" y="844062"/>
          <a:ext cx="10381957" cy="547233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9" name="Google Shape;249;p16"/>
          <p:cNvGraphicFramePr/>
          <p:nvPr/>
        </p:nvGraphicFramePr>
        <p:xfrm>
          <a:off x="661183" y="886264"/>
          <a:ext cx="10775852" cy="5514535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4" name="Google Shape;254;p17"/>
          <p:cNvGraphicFramePr/>
          <p:nvPr/>
        </p:nvGraphicFramePr>
        <p:xfrm>
          <a:off x="618978" y="801858"/>
          <a:ext cx="10719581" cy="541606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8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r>
              <a:rPr lang="es-ES" sz="2400"/>
              <a:t>3.6. ¿En qué medida las comunidades en las que viven nuestros sujetos de aprendizaje son entornos que favorecen el tipo de formación y calidad de vida que buscamos para nuestros sujetos de aprendizaje</a:t>
            </a:r>
            <a:r>
              <a:rPr lang="es-ES" sz="2000"/>
              <a:t>?</a:t>
            </a:r>
            <a:endParaRPr sz="4000"/>
          </a:p>
        </p:txBody>
      </p:sp>
      <p:graphicFrame>
        <p:nvGraphicFramePr>
          <p:cNvPr id="260" name="Google Shape;260;p1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00d2af956d_0_8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</a:pPr>
            <a:r>
              <a:rPr lang="es-ES">
                <a:solidFill>
                  <a:schemeClr val="lt1"/>
                </a:solidFill>
              </a:rPr>
              <a:t>Apunte metodológico y créditos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66" name="Google Shape;166;g200d2af956d_0_80"/>
          <p:cNvSpPr txBox="1"/>
          <p:nvPr>
            <p:ph idx="1" type="body"/>
          </p:nvPr>
        </p:nvSpPr>
        <p:spPr>
          <a:xfrm>
            <a:off x="838200" y="20659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Las presentes diapositivas presentan los resultados de la encuesta: </a:t>
            </a: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“Mirarse en el espejo del Modelo”, </a:t>
            </a: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misma que fue diseñada  entre mayo  y agosto del 2022 por el Equipo de Apoyo al proceso estratégico de implementación del Modelo Educativo, con el apoyo y supervisión del Área de Investigación e Innovación Educativa de la Provincia de México.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La encuesta fue aplicada el agosto del 2022 mediante Google Forms, y para su procesamiento secundario se contó con el apoyo de Hugo Rodríguez, colaborador externo especialista en Excel. 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 Apoyo al proceso de implementación del Modelo Educativo estuvo integrado por: Ena Covarrubias Pineda, Silvia Noemí Escobar Landaverde, Irma López Blandinieres y Karola Laguna Chávez.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 equipo del Área de Investigación e Innovación Educativa integrado por: Gabriela Rodríguez Tristán y Gonzalo Zavala Alardín.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lang="es-ES" sz="1700">
                <a:latin typeface="Roboto"/>
                <a:ea typeface="Roboto"/>
                <a:cs typeface="Roboto"/>
                <a:sym typeface="Roboto"/>
              </a:rPr>
              <a:t>Elaboración de las diapositivas: Gonzalo Zavala Alardín, noviembre del 2022.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t/>
            </a:r>
            <a:endParaRPr sz="1700"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380"/>
              <a:buNone/>
            </a:pPr>
            <a:r>
              <a:rPr i="1" lang="es-ES" sz="1700">
                <a:latin typeface="Roboto"/>
                <a:ea typeface="Roboto"/>
                <a:cs typeface="Roboto"/>
                <a:sym typeface="Roboto"/>
              </a:rPr>
              <a:t>Enero del 2023. </a:t>
            </a:r>
            <a:endParaRPr sz="17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4" name="Shape 2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5" name="Google Shape;265;p19"/>
          <p:cNvGraphicFramePr/>
          <p:nvPr/>
        </p:nvGraphicFramePr>
        <p:xfrm>
          <a:off x="745588" y="717452"/>
          <a:ext cx="10607040" cy="548640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0" name="Google Shape;270;p20"/>
          <p:cNvGraphicFramePr/>
          <p:nvPr/>
        </p:nvGraphicFramePr>
        <p:xfrm>
          <a:off x="703386" y="703385"/>
          <a:ext cx="10677378" cy="568334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5" name="Google Shape;275;p21"/>
          <p:cNvGraphicFramePr/>
          <p:nvPr/>
        </p:nvGraphicFramePr>
        <p:xfrm>
          <a:off x="844062" y="647114"/>
          <a:ext cx="10381956" cy="562707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22"/>
          <p:cNvGraphicFramePr/>
          <p:nvPr/>
        </p:nvGraphicFramePr>
        <p:xfrm>
          <a:off x="815926" y="773723"/>
          <a:ext cx="10466363" cy="541606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5" name="Google Shape;285;p23"/>
          <p:cNvGraphicFramePr/>
          <p:nvPr/>
        </p:nvGraphicFramePr>
        <p:xfrm>
          <a:off x="872197" y="914400"/>
          <a:ext cx="10283483" cy="528945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0" name="Google Shape;290;p24"/>
          <p:cNvGraphicFramePr/>
          <p:nvPr/>
        </p:nvGraphicFramePr>
        <p:xfrm>
          <a:off x="858129" y="956603"/>
          <a:ext cx="10199077" cy="5303520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" name="Google Shape;295;p25"/>
          <p:cNvGraphicFramePr/>
          <p:nvPr/>
        </p:nvGraphicFramePr>
        <p:xfrm>
          <a:off x="781878" y="781878"/>
          <a:ext cx="10588487" cy="5433392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0" name="Google Shape;300;p26"/>
          <p:cNvGraphicFramePr/>
          <p:nvPr/>
        </p:nvGraphicFramePr>
        <p:xfrm>
          <a:off x="838200" y="887896"/>
          <a:ext cx="10515600" cy="5289067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5" name="Google Shape;305;p27"/>
          <p:cNvGraphicFramePr/>
          <p:nvPr/>
        </p:nvGraphicFramePr>
        <p:xfrm>
          <a:off x="717452" y="573600"/>
          <a:ext cx="10902462" cy="5700591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0" name="Google Shape;310;p28"/>
          <p:cNvGraphicFramePr/>
          <p:nvPr/>
        </p:nvGraphicFramePr>
        <p:xfrm>
          <a:off x="506437" y="686141"/>
          <a:ext cx="10986868" cy="571465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1. ¿Qué tanto estarías de acuerdo con la siguiente afirmación?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los colegios 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de la Provincia de México</a:t>
            </a: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.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sz="2400"/>
          </a:p>
        </p:txBody>
      </p:sp>
      <p:graphicFrame>
        <p:nvGraphicFramePr>
          <p:cNvPr id="172" name="Google Shape;172;p2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" name="Google Shape;315;p29"/>
          <p:cNvGraphicFramePr/>
          <p:nvPr/>
        </p:nvGraphicFramePr>
        <p:xfrm>
          <a:off x="477077" y="487154"/>
          <a:ext cx="10999305" cy="578112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0" name="Google Shape;320;p30"/>
          <p:cNvGraphicFramePr/>
          <p:nvPr/>
        </p:nvGraphicFramePr>
        <p:xfrm>
          <a:off x="662608" y="831711"/>
          <a:ext cx="10919792" cy="5449819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Fin Capital – Full Lifecycle FinTech Investors" id="325" name="Google Shape;325;p3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559680" y="1892680"/>
            <a:ext cx="3072640" cy="30726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 ¿Qué tanto estarías de acuerdo con la siguiente afirmación?: </a:t>
            </a:r>
            <a:b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Conozco razonablemente bien los proyectos y logros de todas o la mayor parte de las </a:t>
            </a:r>
            <a:r>
              <a:rPr b="1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organizaciones de educación popular</a:t>
            </a:r>
            <a: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 de la Provincia de México. </a:t>
            </a:r>
            <a:br>
              <a:rPr b="0" i="1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</a:br>
            <a:endParaRPr i="1" sz="2400"/>
          </a:p>
        </p:txBody>
      </p:sp>
      <p:graphicFrame>
        <p:nvGraphicFramePr>
          <p:cNvPr id="178" name="Google Shape;178;p3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3. ¿Con qué frecuencia has tenido oportunidad de trabajar codo a codo y convivir con los equipos de trabajo de otras organizaciones educativas de la Provincia, para el desarrollo de algún proyecto educativo o en capacitación?</a:t>
            </a:r>
            <a:endParaRPr sz="3600"/>
          </a:p>
        </p:txBody>
      </p:sp>
      <p:graphicFrame>
        <p:nvGraphicFramePr>
          <p:cNvPr id="184" name="Google Shape;184;p4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4. ¿Qué grado de familiaridad tienes actualmente con el Modelo Educativo de la Provincia de México? </a:t>
            </a:r>
            <a:endParaRPr sz="2400"/>
          </a:p>
        </p:txBody>
      </p:sp>
      <p:graphicFrame>
        <p:nvGraphicFramePr>
          <p:cNvPr id="190" name="Google Shape;190;p5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5" name="Google Shape;195;p6"/>
          <p:cNvGraphicFramePr/>
          <p:nvPr/>
        </p:nvGraphicFramePr>
        <p:xfrm>
          <a:off x="583096" y="463826"/>
          <a:ext cx="10721007" cy="5936973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2.2. ¿Qué tan identificada(o) te sientes con la Misión de nuestro Modelo Educativo?</a:t>
            </a:r>
            <a:endParaRPr sz="2400"/>
          </a:p>
        </p:txBody>
      </p:sp>
      <p:graphicFrame>
        <p:nvGraphicFramePr>
          <p:cNvPr id="201" name="Google Shape;201;p7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ts val="2400"/>
              <a:buFont typeface="Roboto"/>
              <a:buNone/>
            </a:pPr>
            <a:r>
              <a:rPr b="0" i="0" lang="es-ES" sz="2400">
                <a:solidFill>
                  <a:srgbClr val="202124"/>
                </a:solidFill>
                <a:latin typeface="Roboto"/>
                <a:ea typeface="Roboto"/>
                <a:cs typeface="Roboto"/>
                <a:sym typeface="Roboto"/>
              </a:rPr>
              <a:t>2.3. ¿Qué tan identificada(o) te sientes con la Visión a futuro de nuestro Modelo Educativo?</a:t>
            </a:r>
            <a:endParaRPr sz="2400"/>
          </a:p>
        </p:txBody>
      </p:sp>
      <p:graphicFrame>
        <p:nvGraphicFramePr>
          <p:cNvPr id="207" name="Google Shape;207;p8"/>
          <p:cNvGraphicFramePr/>
          <p:nvPr/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2022-10-29T16:00:22Z</dcterms:created>
  <dc:creator>EliteBook - 8440p</dc:creator>
</cp:coreProperties>
</file>