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28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8.xml"/>
  <Override ContentType="application/vnd.openxmlformats-officedocument.themeOverride+xml" PartName="/ppt/theme/themeOverride20.xml"/>
  <Override ContentType="application/vnd.openxmlformats-officedocument.themeOverride+xml" PartName="/ppt/theme/themeOverride12.xml"/>
  <Override ContentType="application/vnd.openxmlformats-officedocument.themeOverride+xml" PartName="/ppt/theme/themeOverride25.xml"/>
  <Override ContentType="application/vnd.openxmlformats-officedocument.themeOverride+xml" PartName="/ppt/theme/themeOverride16.xml"/>
  <Override ContentType="application/vnd.openxmlformats-officedocument.themeOverride+xml" PartName="/ppt/theme/themeOverride2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.xml"/>
  <Override ContentType="application/vnd.openxmlformats-officedocument.themeOverride+xml" PartName="/ppt/theme/themeOverride24.xml"/>
  <Override ContentType="application/vnd.openxmlformats-officedocument.themeOverride+xml" PartName="/ppt/theme/themeOverride15.xml"/>
  <Override ContentType="application/vnd.openxmlformats-officedocument.themeOverride+xml" PartName="/ppt/theme/themeOverride19.xml"/>
  <Override ContentType="application/vnd.openxmlformats-officedocument.themeOverride+xml" PartName="/ppt/theme/themeOverride22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23.xml"/>
  <Override ContentType="application/vnd.openxmlformats-officedocument.themeOverride+xml" PartName="/ppt/theme/themeOverride18.xml"/>
  <Override ContentType="application/vnd.openxmlformats-officedocument.themeOverride+xml" PartName="/ppt/theme/themeOverride14.xml"/>
  <Override ContentType="application/vnd.openxmlformats-officedocument.themeOverride+xml" PartName="/ppt/theme/themeOverride21.xml"/>
  <Override ContentType="application/vnd.openxmlformats-officedocument.themeOverride+xml" PartName="/ppt/theme/themeOverride26.xml"/>
  <Override ContentType="application/vnd.openxmlformats-officedocument.themeOverride+xml" PartName="/ppt/theme/themeOverride4.xml"/>
  <Override ContentType="application/vnd.openxmlformats-officedocument.themeOverride+xml" PartName="/ppt/theme/themeOverride7.xml"/>
  <Override ContentType="application/vnd.openxmlformats-officedocument.themeOverride+xml" PartName="/ppt/theme/themeOverride17.xml"/>
  <Override ContentType="application/vnd.openxmlformats-officedocument.themeOverride+xml" PartName="/ppt/theme/themeOverride13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28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</p:sldIdLst>
  <p:sldSz cy="6858000" cx="12192000"/>
  <p:notesSz cx="6858000" cy="9144000"/>
  <p:embeddedFontLst>
    <p:embeddedFont>
      <p:font typeface="Roboto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1" roundtripDataSignature="AMtx7mg216eTLKJbMJxqz2ckI7dvPQvu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boldItalic.fntdata"/><Relationship Id="rId20" Type="http://schemas.openxmlformats.org/officeDocument/2006/relationships/slide" Target="slides/slide16.xml"/><Relationship Id="rId41" Type="http://customschemas.google.com/relationships/presentationmetadata" Target="metadata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font" Target="fonts/Roboto-regular.fntdata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font" Target="fonts/Roboto-italic.fntdata"/><Relationship Id="rId16" Type="http://schemas.openxmlformats.org/officeDocument/2006/relationships/slide" Target="slides/slide12.xml"/><Relationship Id="rId38" Type="http://schemas.openxmlformats.org/officeDocument/2006/relationships/font" Target="fonts/Roboto-bold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themeOverride" Target="../theme/themeOverride5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themeOverride" Target="../theme/themeOverride20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themeOverride" Target="../theme/themeOverride23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themeOverride" Target="../theme/themeOverride11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themeOverride" Target="../theme/themeOverride22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themeOverride" Target="../theme/themeOverride1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themeOverride" Target="../theme/themeOverride6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themeOverride" Target="../theme/themeOverride17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themeOverride" Target="../theme/themeOverride3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themeOverride" Target="../theme/themeOverride4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themeOverride" Target="../theme/themeOverride19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themeOverride" Target="../theme/themeOverride7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themeOverride" Target="../theme/themeOverride18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themeOverride" Target="../theme/themeOverride13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themeOverride" Target="../theme/themeOverride2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themeOverride" Target="../theme/themeOverride24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themeOverride" Target="../theme/themeOverride26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themeOverride" Target="../theme/themeOverride15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themeOverride" Target="../theme/themeOverride16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themeOverride" Target="../theme/themeOverride12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8.xml"/><Relationship Id="rId2" Type="http://schemas.microsoft.com/office/2011/relationships/chartColorStyle" Target="colors28.xml"/><Relationship Id="rId3" Type="http://schemas.openxmlformats.org/officeDocument/2006/relationships/themeOverride" Target="../theme/themeOverride21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themeOverride" Target="../theme/themeOverride9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themeOverride" Target="../theme/themeOverride10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themeOverride" Target="../theme/themeOverride14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themeOverride" Target="../theme/themeOverride25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themeOverride" Target="../theme/themeOverride8.xml"/><Relationship Id="rId4" Type="http://schemas.openxmlformats.org/officeDocument/2006/relationships/oleObject" Target="file:///C:\Users\EliteBook%20-%208440p\Desktop\Procesamiento%20secundario%20-%20HR\Versiones%20definitivas\CEO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5EF-40B3-8413-E0C3F54C52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5EF-40B3-8413-E0C3F54C5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5EF-40B3-8413-E0C3F54C5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5EF-40B3-8413-E0C3F54C521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5EF-40B3-8413-E0C3F54C521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456-4415-828A-D8BC2F75473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456-4415-828A-D8BC2F7547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D456-4415-828A-D8BC2F75473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D456-4415-828A-D8BC2F75473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D456-4415-828A-D8BC2F75473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3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56-4415-828A-D8BC2F75473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3.2.A. 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390004645831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9B-4FEB-B643-540A30469F21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9B-4FEB-B643-540A30469F21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9B-4FEB-B643-540A30469F21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9B-4FEB-B643-540A30469F21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9B-4FEB-B643-540A30469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3.2.B. Los siguientes son los cuatro principios pedagógicos de nuestro modelo educativo.</a:t>
            </a:r>
            <a:r>
              <a:rPr lang="es-MX" sz="1600" b="1" baseline="0" dirty="0"/>
              <a:t> </a:t>
            </a:r>
            <a:r>
              <a:rPr lang="es-MX" sz="1400" b="1" i="0" u="none" strike="noStrike" baseline="0" dirty="0">
                <a:effectLst/>
              </a:rPr>
              <a:t>. </a:t>
            </a:r>
            <a:r>
              <a:rPr lang="es-ES" sz="1400" b="1" i="0" u="none" strike="noStrike" baseline="0" dirty="0">
                <a:effectLst/>
              </a:rPr>
              <a:t>¿Qué tanto están cada uno de estos principios incorporados en forma óptima en nuestra práctica educativa?</a:t>
            </a:r>
            <a:r>
              <a:rPr lang="es-MX" sz="1400" b="0" i="0" u="none" strike="noStrike" baseline="0" dirty="0">
                <a:effectLst/>
              </a:rPr>
              <a:t> </a:t>
            </a:r>
            <a:r>
              <a:rPr lang="es-MX" sz="1400" b="1" i="0" u="none" strike="noStrike" baseline="0" dirty="0">
                <a:effectLst/>
              </a:rPr>
              <a:t> </a:t>
            </a:r>
            <a:endParaRPr lang="es-MX" sz="1600" b="1" dirty="0"/>
          </a:p>
        </c:rich>
      </c:tx>
      <c:layout>
        <c:manualLayout>
          <c:xMode val="edge"/>
          <c:yMode val="edge"/>
          <c:x val="0.112175550619857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8B-4C5E-8A3A-C5B895990AD9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8B-4C5E-8A3A-C5B895990AD9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8B-4C5E-8A3A-C5B895990AD9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8B-4C5E-8A3A-C5B895990AD9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8B-4C5E-8A3A-C5B895990A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8F-4C14-B6C0-605217E14E1E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8F-4C14-B6C0-605217E14E1E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8F-4C14-B6C0-605217E14E1E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8F-4C14-B6C0-605217E14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4-46FD-A7C7-6589ED0AE2C3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B4-46FD-A7C7-6589ED0AE2C3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B4-46FD-A7C7-6589ED0AE2C3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B4-46FD-A7C7-6589ED0AE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3.5. ¿En qué medida las familias están cumpliendo con el rol que les toca para lograr nuestra misión educadora?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1'!$C$277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1'!$C$278:$C$281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0-4E63-802C-FA2648E646B2}"/>
            </c:ext>
          </c:extLst>
        </c:ser>
        <c:ser>
          <c:idx val="1"/>
          <c:order val="1"/>
          <c:tx>
            <c:strRef>
              <c:f>'Respuestas de formulario 1'!$D$277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1'!$D$278:$D$281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50-4E63-802C-FA2648E646B2}"/>
            </c:ext>
          </c:extLst>
        </c:ser>
        <c:ser>
          <c:idx val="2"/>
          <c:order val="2"/>
          <c:tx>
            <c:strRef>
              <c:f>'Respuestas de formulario 1'!$E$277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1'!$E$278:$E$281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50-4E63-802C-FA2648E646B2}"/>
            </c:ext>
          </c:extLst>
        </c:ser>
        <c:ser>
          <c:idx val="3"/>
          <c:order val="3"/>
          <c:tx>
            <c:strRef>
              <c:f>'Respuestas de formulario 1'!$F$277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1'!$F$278:$F$281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50-4E63-802C-FA2648E646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603087"/>
        <c:axId val="212605583"/>
      </c:barChart>
      <c:catAx>
        <c:axId val="21260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5583"/>
        <c:crosses val="autoZero"/>
        <c:auto val="1"/>
        <c:lblAlgn val="ctr"/>
        <c:lblOffset val="100"/>
        <c:noMultiLvlLbl val="0"/>
      </c:catAx>
      <c:valAx>
        <c:axId val="2126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050"/>
              <a:t>3.6. ¿En qué medida las comunidades en las que viven nuestros sujetos de aprendizaje son entornos que favorecen el tipo de formación y calidad de vida que buscamos para nuestros sujetos de aprendizaje?</a:t>
            </a:r>
          </a:p>
        </c:rich>
      </c:tx>
      <c:layout>
        <c:manualLayout>
          <c:xMode val="edge"/>
          <c:yMode val="edge"/>
          <c:x val="0.146172241081885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10B-48D1-AB4F-854A9FAF91E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10B-48D1-AB4F-854A9FAF91E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10B-48D1-AB4F-854A9FAF91E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10B-48D1-AB4F-854A9FAF91E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10B-48D1-AB4F-854A9FAF91E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E-4277-9F81-ED181A6FACA8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1E-4277-9F81-ED181A6FACA8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1E-4277-9F81-ED181A6FACA8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1E-4277-9F81-ED181A6FA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aprendizaje.</a:t>
            </a:r>
          </a:p>
        </c:rich>
      </c:tx>
      <c:layout>
        <c:manualLayout>
          <c:xMode val="edge"/>
          <c:yMode val="edge"/>
          <c:x val="0.106552365611995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38-41AD-8826-43816AA5FBE2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38-41AD-8826-43816AA5FBE2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38-41AD-8826-43816AA5FBE2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38-41AD-8826-43816AA5F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DB-42B2-B93A-5907FDF7AF0F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DB-42B2-B93A-5907FDF7AF0F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DB-42B2-B93A-5907FDF7AF0F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DB-42B2-B93A-5907FDF7AF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943-4C2D-A07A-58577BB2BF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943-4C2D-A07A-58577BB2BF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943-4C2D-A07A-58577BB2BF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943-4C2D-A07A-58577BB2BFC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43-4C2D-A07A-58577BB2BFC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AD-43DB-B545-3F9B8ABF0035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AD-43DB-B545-3F9B8ABF0035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AD-43DB-B545-3F9B8ABF0035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AD-43DB-B545-3F9B8ABF00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En qué medida la forma en que evaluamos el aprendizaje responde a las siguientes características</a:t>
            </a:r>
            <a:r>
              <a:rPr lang="es-MX" sz="1050" dirty="0"/>
              <a:t>.</a:t>
            </a:r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CA-4F8D-9375-9136CBBC5F04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CA-4F8D-9375-9136CBBC5F04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CA-4F8D-9375-9136CBBC5F04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CA-4F8D-9375-9136CBBC5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para desarrolla</a:t>
            </a:r>
          </a:p>
        </c:rich>
      </c:tx>
      <c:layout>
        <c:manualLayout>
          <c:xMode val="edge"/>
          <c:yMode val="edge"/>
          <c:x val="0.102414391558765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4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88-43F3-A2E7-0AD319CC826D}"/>
            </c:ext>
          </c:extLst>
        </c:ser>
        <c:ser>
          <c:idx val="1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88-43F3-A2E7-0AD319CC826D}"/>
            </c:ext>
          </c:extLst>
        </c:ser>
        <c:ser>
          <c:idx val="2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88-43F3-A2E7-0AD319CC826D}"/>
            </c:ext>
          </c:extLst>
        </c:ser>
        <c:ser>
          <c:idx val="3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88-43F3-A2E7-0AD319CC82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4.1. ¿En qué medida nuestras comunidades educativas son poseedoras de las siguientes cualidades?</a:t>
            </a:r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5-4FE2-AD9E-41909D91FF3E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A5-4FE2-AD9E-41909D91FF3E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A5-4FE2-AD9E-41909D91FF3E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A5-4FE2-AD9E-41909D91FF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inst</a:t>
            </a:r>
          </a:p>
        </c:rich>
      </c:tx>
      <c:layout>
        <c:manualLayout>
          <c:xMode val="edge"/>
          <c:yMode val="edge"/>
          <c:x val="0.101022800864730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1A1-47D3-BBD5-ADAECBDF92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1A1-47D3-BBD5-ADAECBDF92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D1A1-47D3-BBD5-ADAECBDF929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D1A1-47D3-BBD5-ADAECBDF929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4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1A1-47D3-BBD5-ADAECBDF929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58908379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D3F-4B39-91ED-60E8AA05F4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D3F-4B39-91ED-60E8AA05F4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D3F-4B39-91ED-60E8AA05F4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D3F-4B39-91ED-60E8AA05F4C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8D3F-4B39-91ED-60E8AA05F4C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D3F-4B39-91ED-60E8AA05F4C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5.2. ¿En qué medida consideras que los programas de formación continua de tu institución están respondiendo en forma adecuada a las necesidades y al contexto?</a:t>
            </a:r>
          </a:p>
        </c:rich>
      </c:tx>
      <c:layout>
        <c:manualLayout>
          <c:xMode val="edge"/>
          <c:yMode val="edge"/>
          <c:x val="9.903134962332786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3E2-4091-8F0A-AC48CBC42F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3E2-4091-8F0A-AC48CBC42F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3E2-4091-8F0A-AC48CBC42F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3E2-4091-8F0A-AC48CBC42FC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3E2-4091-8F0A-AC48CBC42FC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123-4DF9-8D28-E1AF206EB3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123-4DF9-8D28-E1AF206EB3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123-4DF9-8D28-E1AF206EB3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123-4DF9-8D28-E1AF206EB3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0123-4DF9-8D28-E1AF206EB37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123-4DF9-8D28-E1AF206EB37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EE9-4AF5-A504-B19F915DF6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EE9-4AF5-A504-B19F915DF6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EE9-4AF5-A504-B19F915DF60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EE9-4AF5-A504-B19F915DF60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3EE9-4AF5-A504-B19F915DF60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E9-4AF5-A504-B19F915DF60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230-4649-B0C3-C8565797CB2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230-4649-B0C3-C8565797CB2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230-4649-B0C3-C8565797CB2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230-4649-B0C3-C8565797CB2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230-4649-B0C3-C8565797CB2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110-4FF0-B829-B1903B7752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110-4FF0-B829-B1903B7752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110-4FF0-B829-B1903B77524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110-4FF0-B829-B1903B77524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110-4FF0-B829-B1903B77524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2.1. ¿Qué tan convencida(o) te sientes de las siguientes afirmaciones?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92-44D3-A234-87DB3BE40EAC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92-44D3-A234-87DB3BE40EAC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92-44D3-A234-87DB3BE40EAC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92-44D3-A234-87DB3BE40EAC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92-44D3-A234-87DB3BE40E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311-49CA-A105-3BAF28162A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311-49CA-A105-3BAF28162A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311-49CA-A105-3BAF28162AE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311-49CA-A105-3BAF28162AE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311-49CA-A105-3BAF28162AE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311-49CA-A105-3BAF28162AE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2A9-4194-BDC7-B93F3A34FE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2A9-4194-BDC7-B93F3A34FE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2A9-4194-BDC7-B93F3A34FE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2A9-4194-BDC7-B93F3A34FE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52A9-4194-BDC7-B93F3A34FE0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2A9-4194-BDC7-B93F3A34FE0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3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3</c:v>
                </c:pt>
                <c:pt idx="8">
                  <c:v>5</c:v>
                </c:pt>
                <c:pt idx="9">
                  <c:v>4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3</c:v>
                </c:pt>
                <c:pt idx="14">
                  <c:v>2</c:v>
                </c:pt>
                <c:pt idx="1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D7-4B3F-AC3F-5653EDD21D65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3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D7-4B3F-AC3F-5653EDD21D65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D7-4B3F-AC3F-5653EDD21D65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D7-4B3F-AC3F-5653EDD21D6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5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0D-4111-96B5-C0D990AA5E3E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0D-4111-96B5-C0D990AA5E3E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0D-4111-96B5-C0D990AA5E3E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0D-4111-96B5-C0D990AA5E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d39ed45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g200d39ed45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Centros Educativos Oblatos</a:t>
            </a:r>
            <a:br>
              <a:rPr lang="es-ES">
                <a:solidFill>
                  <a:schemeClr val="lt1"/>
                </a:solidFill>
              </a:rPr>
            </a:br>
            <a:r>
              <a:rPr lang="es-ES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/>
              <a:t>Encuesta “Mirarse en el espejo del modelo”</a:t>
            </a:r>
            <a:br>
              <a:rPr b="1" lang="es-ES"/>
            </a:br>
            <a:r>
              <a:rPr lang="es-ES"/>
              <a:t>Agosto 2022</a:t>
            </a:r>
            <a:br>
              <a:rPr lang="es-ES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200"/>
              <a:t>Equipo de Apoyo al proceso estratégico de planeación</a:t>
            </a:r>
            <a:br>
              <a:rPr lang="es-ES" sz="2200"/>
            </a:br>
            <a:r>
              <a:rPr lang="es-ES" sz="2200"/>
              <a:t>Área de Investigación e Innovación Educativa</a:t>
            </a:r>
            <a:br>
              <a:rPr lang="es-ES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" name="Google Shape;137;p9"/>
          <p:cNvGraphicFramePr/>
          <p:nvPr/>
        </p:nvGraphicFramePr>
        <p:xfrm>
          <a:off x="1099930" y="887895"/>
          <a:ext cx="10071653" cy="526111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Google Shape;142;p10"/>
          <p:cNvGraphicFramePr/>
          <p:nvPr/>
        </p:nvGraphicFramePr>
        <p:xfrm>
          <a:off x="927652" y="808383"/>
          <a:ext cx="10283687" cy="535387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148" name="Google Shape;148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" name="Google Shape;153;p12"/>
          <p:cNvGraphicFramePr/>
          <p:nvPr/>
        </p:nvGraphicFramePr>
        <p:xfrm>
          <a:off x="954157" y="795129"/>
          <a:ext cx="10243930" cy="526111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Google Shape;158;p13"/>
          <p:cNvGraphicFramePr/>
          <p:nvPr/>
        </p:nvGraphicFramePr>
        <p:xfrm>
          <a:off x="768627" y="808383"/>
          <a:ext cx="10522226" cy="518160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ES" sz="4000"/>
              <a:t>Los cuatro principios pedagógicos de nuestro Modelo Educativo</a:t>
            </a:r>
            <a:endParaRPr/>
          </a:p>
        </p:txBody>
      </p:sp>
      <p:sp>
        <p:nvSpPr>
          <p:cNvPr id="164" name="Google Shape;164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9" name="Google Shape;169;p15"/>
          <p:cNvGraphicFramePr/>
          <p:nvPr/>
        </p:nvGraphicFramePr>
        <p:xfrm>
          <a:off x="834887" y="781878"/>
          <a:ext cx="10575235" cy="542013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" name="Google Shape;174;p16"/>
          <p:cNvGraphicFramePr/>
          <p:nvPr/>
        </p:nvGraphicFramePr>
        <p:xfrm>
          <a:off x="901149" y="821634"/>
          <a:ext cx="10376452" cy="530086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" name="Google Shape;179;p17"/>
          <p:cNvGraphicFramePr/>
          <p:nvPr/>
        </p:nvGraphicFramePr>
        <p:xfrm>
          <a:off x="755374" y="728871"/>
          <a:ext cx="10614991" cy="544664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ES" sz="2000"/>
              <a:t>?</a:t>
            </a:r>
            <a:endParaRPr sz="4000"/>
          </a:p>
        </p:txBody>
      </p:sp>
      <p:graphicFrame>
        <p:nvGraphicFramePr>
          <p:cNvPr id="185" name="Google Shape;185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00d39ed451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1" name="Google Shape;91;g200d39ed451_0_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ES" sz="16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</a:t>
            </a: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p</a:t>
            </a: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roceso </a:t>
            </a: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e</a:t>
            </a: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stratégico de </a:t>
            </a: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i</a:t>
            </a: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mplementación del Modelo Educativo, con el apoyo y supervisión del Área de Investigación e Innovación Educativa de la Provincia de México. 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6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ES" sz="16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" name="Google Shape;190;p19"/>
          <p:cNvGraphicFramePr/>
          <p:nvPr/>
        </p:nvGraphicFramePr>
        <p:xfrm>
          <a:off x="901149" y="728870"/>
          <a:ext cx="10310190" cy="547314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20"/>
          <p:cNvGraphicFramePr/>
          <p:nvPr/>
        </p:nvGraphicFramePr>
        <p:xfrm>
          <a:off x="834888" y="622851"/>
          <a:ext cx="10522226" cy="536713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" name="Google Shape;200;p21"/>
          <p:cNvGraphicFramePr/>
          <p:nvPr/>
        </p:nvGraphicFramePr>
        <p:xfrm>
          <a:off x="728870" y="821635"/>
          <a:ext cx="10668000" cy="520810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" name="Google Shape;205;p22"/>
          <p:cNvGraphicFramePr/>
          <p:nvPr/>
        </p:nvGraphicFramePr>
        <p:xfrm>
          <a:off x="808384" y="675862"/>
          <a:ext cx="10628242" cy="540688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" name="Google Shape;210;p23"/>
          <p:cNvGraphicFramePr/>
          <p:nvPr/>
        </p:nvGraphicFramePr>
        <p:xfrm>
          <a:off x="980661" y="901149"/>
          <a:ext cx="10204174" cy="499606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" name="Google Shape;215;p24"/>
          <p:cNvGraphicFramePr/>
          <p:nvPr/>
        </p:nvGraphicFramePr>
        <p:xfrm>
          <a:off x="848140" y="755374"/>
          <a:ext cx="10469218" cy="536713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0" name="Google Shape;220;p25"/>
          <p:cNvGraphicFramePr/>
          <p:nvPr/>
        </p:nvGraphicFramePr>
        <p:xfrm>
          <a:off x="954158" y="821634"/>
          <a:ext cx="10204172" cy="514184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" name="Google Shape;225;p26"/>
          <p:cNvGraphicFramePr/>
          <p:nvPr/>
        </p:nvGraphicFramePr>
        <p:xfrm>
          <a:off x="1033670" y="887896"/>
          <a:ext cx="10243929" cy="522135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0" name="Google Shape;230;p27"/>
          <p:cNvGraphicFramePr/>
          <p:nvPr/>
        </p:nvGraphicFramePr>
        <p:xfrm>
          <a:off x="689113" y="715618"/>
          <a:ext cx="10588487" cy="556591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" name="Google Shape;235;p28"/>
          <p:cNvGraphicFramePr/>
          <p:nvPr/>
        </p:nvGraphicFramePr>
        <p:xfrm>
          <a:off x="927653" y="834886"/>
          <a:ext cx="10469218" cy="511533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97" name="Google Shape;97;p2"/>
          <p:cNvGraphicFramePr/>
          <p:nvPr/>
        </p:nvGraphicFramePr>
        <p:xfrm>
          <a:off x="838200" y="1838877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Google Shape;240;p29"/>
          <p:cNvGraphicFramePr/>
          <p:nvPr/>
        </p:nvGraphicFramePr>
        <p:xfrm>
          <a:off x="702366" y="808383"/>
          <a:ext cx="10548730" cy="524785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" name="Google Shape;245;p30"/>
          <p:cNvGraphicFramePr/>
          <p:nvPr/>
        </p:nvGraphicFramePr>
        <p:xfrm>
          <a:off x="954158" y="702365"/>
          <a:ext cx="10416208" cy="531412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250" name="Google Shape;250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03" name="Google Shape;103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09" name="Google Shape;109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15" name="Google Shape;115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p6"/>
          <p:cNvGraphicFramePr/>
          <p:nvPr/>
        </p:nvGraphicFramePr>
        <p:xfrm>
          <a:off x="689113" y="808383"/>
          <a:ext cx="10495722" cy="552615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126" name="Google Shape;126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132" name="Google Shape;132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